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58" r:id="rId3"/>
    <p:sldId id="271" r:id="rId4"/>
    <p:sldId id="272" r:id="rId5"/>
    <p:sldId id="267" r:id="rId6"/>
    <p:sldId id="260" r:id="rId7"/>
    <p:sldId id="261" r:id="rId8"/>
    <p:sldId id="262" r:id="rId9"/>
    <p:sldId id="264" r:id="rId10"/>
    <p:sldId id="270" r:id="rId11"/>
    <p:sldId id="269"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647" autoAdjust="0"/>
    <p:restoredTop sz="93309" autoAdjust="0"/>
  </p:normalViewPr>
  <p:slideViewPr>
    <p:cSldViewPr snapToGrid="0">
      <p:cViewPr>
        <p:scale>
          <a:sx n="80" d="100"/>
          <a:sy n="80" d="100"/>
        </p:scale>
        <p:origin x="-48" y="-4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dirty="0"/>
          </a:p>
        </p:txBody>
      </p:sp>
    </p:spTree>
    <p:extLst>
      <p:ext uri="{BB962C8B-B14F-4D97-AF65-F5344CB8AC3E}">
        <p14:creationId xmlns:p14="http://schemas.microsoft.com/office/powerpoint/2010/main" xmlns=""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dirty="0"/>
          </a:p>
        </p:txBody>
      </p:sp>
    </p:spTree>
    <p:extLst>
      <p:ext uri="{BB962C8B-B14F-4D97-AF65-F5344CB8AC3E}">
        <p14:creationId xmlns:p14="http://schemas.microsoft.com/office/powerpoint/2010/main" xmlns=""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dirty="0"/>
          </a:p>
        </p:txBody>
      </p:sp>
    </p:spTree>
    <p:extLst>
      <p:ext uri="{BB962C8B-B14F-4D97-AF65-F5344CB8AC3E}">
        <p14:creationId xmlns:p14="http://schemas.microsoft.com/office/powerpoint/2010/main" xmlns=""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dirty="0"/>
          </a:p>
        </p:txBody>
      </p:sp>
    </p:spTree>
    <p:extLst>
      <p:ext uri="{BB962C8B-B14F-4D97-AF65-F5344CB8AC3E}">
        <p14:creationId xmlns:p14="http://schemas.microsoft.com/office/powerpoint/2010/main" xmlns=""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pPr/>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dirty="0"/>
          </a:p>
        </p:txBody>
      </p:sp>
    </p:spTree>
    <p:extLst>
      <p:ext uri="{BB962C8B-B14F-4D97-AF65-F5344CB8AC3E}">
        <p14:creationId xmlns:p14="http://schemas.microsoft.com/office/powerpoint/2010/main" xmlns=""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pPr/>
              <a:t>1/19/2021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dirty="0"/>
          </a:p>
        </p:txBody>
      </p:sp>
    </p:spTree>
    <p:extLst>
      <p:ext uri="{BB962C8B-B14F-4D97-AF65-F5344CB8AC3E}">
        <p14:creationId xmlns:p14="http://schemas.microsoft.com/office/powerpoint/2010/main" xmlns=""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pPr/>
              <a:t>1/19/2021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0EA680-D336-4FF7-8B7A-9848BB0A1C32}" type="slidenum">
              <a:rPr lang="en-US" smtClean="0"/>
              <a:pPr/>
              <a:t>‹#›</a:t>
            </a:fld>
            <a:endParaRPr lang="en-US" dirty="0"/>
          </a:p>
        </p:txBody>
      </p:sp>
    </p:spTree>
    <p:extLst>
      <p:ext uri="{BB962C8B-B14F-4D97-AF65-F5344CB8AC3E}">
        <p14:creationId xmlns:p14="http://schemas.microsoft.com/office/powerpoint/2010/main" xmlns=""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pPr/>
              <a:t>1/19/2021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0EA680-D336-4FF7-8B7A-9848BB0A1C32}" type="slidenum">
              <a:rPr lang="en-US" smtClean="0"/>
              <a:pPr/>
              <a:t>‹#›</a:t>
            </a:fld>
            <a:endParaRPr lang="en-US" dirty="0"/>
          </a:p>
        </p:txBody>
      </p:sp>
    </p:spTree>
    <p:extLst>
      <p:ext uri="{BB962C8B-B14F-4D97-AF65-F5344CB8AC3E}">
        <p14:creationId xmlns:p14="http://schemas.microsoft.com/office/powerpoint/2010/main" xmlns=""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pPr/>
              <a:t>1/19/2021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pPr/>
              <a:t>‹#›</a:t>
            </a:fld>
            <a:endParaRPr lang="en-US" dirty="0"/>
          </a:p>
        </p:txBody>
      </p:sp>
    </p:spTree>
    <p:extLst>
      <p:ext uri="{BB962C8B-B14F-4D97-AF65-F5344CB8AC3E}">
        <p14:creationId xmlns:p14="http://schemas.microsoft.com/office/powerpoint/2010/main" xmlns=""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1/19/2021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dirty="0"/>
          </a:p>
        </p:txBody>
      </p:sp>
    </p:spTree>
    <p:extLst>
      <p:ext uri="{BB962C8B-B14F-4D97-AF65-F5344CB8AC3E}">
        <p14:creationId xmlns:p14="http://schemas.microsoft.com/office/powerpoint/2010/main" xmlns=""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1/19/2021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dirty="0"/>
          </a:p>
        </p:txBody>
      </p:sp>
    </p:spTree>
    <p:extLst>
      <p:ext uri="{BB962C8B-B14F-4D97-AF65-F5344CB8AC3E}">
        <p14:creationId xmlns:p14="http://schemas.microsoft.com/office/powerpoint/2010/main" xmlns=""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stretch>
            <a:fillRect t="-9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pPr/>
              <a:t>1/19/2021</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pPr/>
              <a:t>‹#›</a:t>
            </a:fld>
            <a:endParaRPr lang="en-US" dirty="0"/>
          </a:p>
        </p:txBody>
      </p:sp>
    </p:spTree>
    <p:extLst>
      <p:ext uri="{BB962C8B-B14F-4D97-AF65-F5344CB8AC3E}">
        <p14:creationId xmlns:p14="http://schemas.microsoft.com/office/powerpoint/2010/main" xmlns=""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hyperlink" Target="mailto:LCDVTGS@UTTARANCHALUNIVERSITY.AC.I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forms.gle/uJMqh67t54fBaL9MA"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instagram.com/lcdvtgs?igshid=vxdq1u6sginb"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facebook.com/LcdVtg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0000"/>
            <a:lum/>
          </a:blip>
          <a:srcRect/>
          <a:stretch>
            <a:fillRect l="5000" t="-6000" r="5000" b="-2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38348" y="2099408"/>
            <a:ext cx="7772400" cy="2100556"/>
          </a:xfrm>
        </p:spPr>
        <p:txBody>
          <a:bodyPr>
            <a:noAutofit/>
          </a:bodyPr>
          <a:lstStyle/>
          <a:p>
            <a:r>
              <a:rPr lang="en-IN" sz="3200" b="1" dirty="0">
                <a:latin typeface="Times New Roman" pitchFamily="18" charset="0"/>
                <a:cs typeface="Times New Roman" pitchFamily="18" charset="0"/>
              </a:rPr>
              <a:t>LAW COLLEGE DEHRADUN</a:t>
            </a:r>
            <a:br>
              <a:rPr lang="en-IN" sz="3200" b="1" dirty="0">
                <a:latin typeface="Times New Roman" pitchFamily="18" charset="0"/>
                <a:cs typeface="Times New Roman" pitchFamily="18" charset="0"/>
              </a:rPr>
            </a:br>
            <a:r>
              <a:rPr lang="en-IN" sz="3200" b="1" i="1" dirty="0">
                <a:latin typeface="Times New Roman" pitchFamily="18" charset="0"/>
                <a:cs typeface="Times New Roman" pitchFamily="18" charset="0"/>
              </a:rPr>
              <a:t>faculty of</a:t>
            </a:r>
            <a:br>
              <a:rPr lang="en-IN" sz="3200" b="1" i="1" dirty="0">
                <a:latin typeface="Times New Roman" pitchFamily="18" charset="0"/>
                <a:cs typeface="Times New Roman" pitchFamily="18" charset="0"/>
              </a:rPr>
            </a:br>
            <a:r>
              <a:rPr lang="en-IN" sz="3200" b="1" dirty="0">
                <a:latin typeface="Times New Roman" pitchFamily="18" charset="0"/>
                <a:cs typeface="Times New Roman" pitchFamily="18" charset="0"/>
              </a:rPr>
              <a:t>UTTARANCHAL UNIVERSITY</a:t>
            </a:r>
            <a:br>
              <a:rPr lang="en-IN" sz="3200" b="1" dirty="0">
                <a:latin typeface="Times New Roman" pitchFamily="18" charset="0"/>
                <a:cs typeface="Times New Roman" pitchFamily="18" charset="0"/>
              </a:rPr>
            </a:br>
            <a:r>
              <a:rPr lang="en-IN" sz="3200" b="1" i="1" dirty="0">
                <a:latin typeface="Times New Roman" pitchFamily="18" charset="0"/>
                <a:cs typeface="Times New Roman" pitchFamily="18" charset="0"/>
              </a:rPr>
              <a:t>under the aegis of</a:t>
            </a:r>
            <a:br>
              <a:rPr lang="en-IN" sz="3200" b="1" i="1" dirty="0">
                <a:latin typeface="Times New Roman" pitchFamily="18" charset="0"/>
                <a:cs typeface="Times New Roman" pitchFamily="18" charset="0"/>
              </a:rPr>
            </a:br>
            <a:r>
              <a:rPr lang="en-IN" sz="3200" b="1" dirty="0">
                <a:latin typeface="Times New Roman" pitchFamily="18" charset="0"/>
                <a:cs typeface="Times New Roman" pitchFamily="18" charset="0"/>
              </a:rPr>
              <a:t>VASUNDHARA – THE GREEN SOCIETY</a:t>
            </a:r>
            <a:br>
              <a:rPr lang="en-IN" sz="3200" b="1" dirty="0">
                <a:latin typeface="Times New Roman" pitchFamily="18" charset="0"/>
                <a:cs typeface="Times New Roman" pitchFamily="18" charset="0"/>
              </a:rPr>
            </a:br>
            <a:r>
              <a:rPr lang="en-IN" sz="3200" b="1" i="1" dirty="0">
                <a:latin typeface="Times New Roman" pitchFamily="18" charset="0"/>
                <a:cs typeface="Times New Roman" pitchFamily="18" charset="0"/>
              </a:rPr>
              <a:t>presents</a:t>
            </a:r>
            <a:r>
              <a:rPr lang="en-IN" sz="3200" b="1" dirty="0">
                <a:latin typeface="Times New Roman" pitchFamily="18" charset="0"/>
                <a:cs typeface="Times New Roman" pitchFamily="18" charset="0"/>
              </a:rPr>
              <a:t/>
            </a:r>
            <a:br>
              <a:rPr lang="en-IN" sz="3200" b="1" dirty="0">
                <a:latin typeface="Times New Roman" pitchFamily="18" charset="0"/>
                <a:cs typeface="Times New Roman" pitchFamily="18" charset="0"/>
              </a:rPr>
            </a:br>
            <a:endParaRPr lang="en-US" sz="3200" b="1" dirty="0">
              <a:latin typeface="Times New Roman" pitchFamily="18" charset="0"/>
              <a:cs typeface="Times New Roman" pitchFamily="18" charset="0"/>
            </a:endParaRPr>
          </a:p>
        </p:txBody>
      </p:sp>
      <p:sp>
        <p:nvSpPr>
          <p:cNvPr id="3" name="Subtitle 2"/>
          <p:cNvSpPr>
            <a:spLocks noGrp="1"/>
          </p:cNvSpPr>
          <p:nvPr>
            <p:ph type="subTitle" idx="1"/>
          </p:nvPr>
        </p:nvSpPr>
        <p:spPr>
          <a:xfrm>
            <a:off x="1496292" y="4044846"/>
            <a:ext cx="9933708" cy="2708564"/>
          </a:xfrm>
        </p:spPr>
        <p:txBody>
          <a:bodyPr>
            <a:normAutofit fontScale="25000" lnSpcReduction="20000"/>
          </a:bodyPr>
          <a:lstStyle/>
          <a:p>
            <a:pPr>
              <a:lnSpc>
                <a:spcPct val="120000"/>
              </a:lnSpc>
            </a:pPr>
            <a:r>
              <a:rPr lang="en-US" sz="12800" b="1" dirty="0">
                <a:latin typeface="Times New Roman" pitchFamily="18" charset="0"/>
                <a:cs typeface="Times New Roman" pitchFamily="18" charset="0"/>
              </a:rPr>
              <a:t> “NATIONAL </a:t>
            </a:r>
            <a:r>
              <a:rPr lang="en-US" sz="12800" b="1" dirty="0" smtClean="0">
                <a:latin typeface="Times New Roman" pitchFamily="18" charset="0"/>
                <a:cs typeface="Times New Roman" pitchFamily="18" charset="0"/>
              </a:rPr>
              <a:t> AMENDMENT  WRITING </a:t>
            </a:r>
            <a:r>
              <a:rPr lang="en-US" sz="12800" b="1" dirty="0">
                <a:latin typeface="Times New Roman" pitchFamily="18" charset="0"/>
                <a:cs typeface="Times New Roman" pitchFamily="18" charset="0"/>
              </a:rPr>
              <a:t>COMPETITION ON THE ENVIRONMENT PROTECTION ACT</a:t>
            </a:r>
            <a:r>
              <a:rPr lang="en-US" sz="12800" b="1" dirty="0" smtClean="0">
                <a:latin typeface="Times New Roman" pitchFamily="18" charset="0"/>
                <a:cs typeface="Times New Roman" pitchFamily="18" charset="0"/>
              </a:rPr>
              <a:t>, 1986”</a:t>
            </a:r>
          </a:p>
          <a:p>
            <a:pPr>
              <a:lnSpc>
                <a:spcPct val="120000"/>
              </a:lnSpc>
            </a:pPr>
            <a:endParaRPr lang="en-US" sz="12800" b="1" dirty="0">
              <a:latin typeface="Times New Roman" pitchFamily="18" charset="0"/>
              <a:cs typeface="Times New Roman" pitchFamily="18" charset="0"/>
            </a:endParaRPr>
          </a:p>
          <a:p>
            <a:r>
              <a:rPr lang="en-US" sz="12800" b="1" dirty="0">
                <a:latin typeface="Times New Roman" pitchFamily="18" charset="0"/>
                <a:cs typeface="Times New Roman" pitchFamily="18" charset="0"/>
              </a:rPr>
              <a:t>THEME- “Change: A Pre-requisite or A Deficiency”</a:t>
            </a:r>
          </a:p>
          <a:p>
            <a:endParaRPr lang="en-US" b="1" dirty="0">
              <a:solidFill>
                <a:schemeClr val="tx1"/>
              </a:solidFill>
              <a:latin typeface="Times New Roman" pitchFamily="18" charset="0"/>
              <a:cs typeface="Times New Roman" pitchFamily="18" charset="0"/>
            </a:endParaRPr>
          </a:p>
        </p:txBody>
      </p:sp>
      <p:pic>
        <p:nvPicPr>
          <p:cNvPr id="5" name="Picture 4" descr="download.jpg"/>
          <p:cNvPicPr>
            <a:picLocks noChangeAspect="1"/>
          </p:cNvPicPr>
          <p:nvPr/>
        </p:nvPicPr>
        <p:blipFill>
          <a:blip r:embed="rId3" cstate="print"/>
          <a:stretch>
            <a:fillRect/>
          </a:stretch>
        </p:blipFill>
        <p:spPr>
          <a:xfrm>
            <a:off x="5595934" y="-3234"/>
            <a:ext cx="1071564" cy="1071564"/>
          </a:xfrm>
          <a:prstGeom prst="rect">
            <a:avLst/>
          </a:prstGeom>
          <a:ln>
            <a:noFill/>
          </a:ln>
          <a:effectLst>
            <a:softEdge rad="112500"/>
          </a:effectLst>
        </p:spPr>
      </p:pic>
      <p:pic>
        <p:nvPicPr>
          <p:cNvPr id="6" name="Picture 5" descr="UU.jpg"/>
          <p:cNvPicPr>
            <a:picLocks noChangeAspect="1"/>
          </p:cNvPicPr>
          <p:nvPr/>
        </p:nvPicPr>
        <p:blipFill>
          <a:blip r:embed="rId4" cstate="print"/>
          <a:stretch>
            <a:fillRect/>
          </a:stretch>
        </p:blipFill>
        <p:spPr>
          <a:xfrm>
            <a:off x="0" y="0"/>
            <a:ext cx="1097519" cy="10450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6" descr="LCD.png"/>
          <p:cNvPicPr>
            <a:picLocks noChangeAspect="1"/>
          </p:cNvPicPr>
          <p:nvPr/>
        </p:nvPicPr>
        <p:blipFill>
          <a:blip r:embed="rId5" cstate="print"/>
          <a:stretch>
            <a:fillRect/>
          </a:stretch>
        </p:blipFill>
        <p:spPr>
          <a:xfrm>
            <a:off x="10926146" y="-1"/>
            <a:ext cx="1265853" cy="11196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91000"/>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9CF41A-D063-480C-A5E5-CBAEE420E04A}"/>
              </a:ext>
            </a:extLst>
          </p:cNvPr>
          <p:cNvSpPr>
            <a:spLocks noGrp="1"/>
          </p:cNvSpPr>
          <p:nvPr>
            <p:ph type="title"/>
          </p:nvPr>
        </p:nvSpPr>
        <p:spPr/>
        <p:txBody>
          <a:bodyPr>
            <a:normAutofit/>
          </a:bodyPr>
          <a:lstStyle/>
          <a:p>
            <a:r>
              <a:rPr lang="en-US" sz="3200" b="1" u="sng" dirty="0" smtClean="0">
                <a:solidFill>
                  <a:schemeClr val="bg1"/>
                </a:solidFill>
                <a:latin typeface="Times New Roman" panose="02020603050405020304" pitchFamily="18" charset="0"/>
                <a:cs typeface="Times New Roman" panose="02020603050405020304" pitchFamily="18" charset="0"/>
              </a:rPr>
              <a:t>PAYMENT  </a:t>
            </a:r>
            <a:r>
              <a:rPr lang="en-US" sz="3200" b="1" u="sng" dirty="0">
                <a:solidFill>
                  <a:schemeClr val="bg1"/>
                </a:solidFill>
                <a:latin typeface="Times New Roman" panose="02020603050405020304" pitchFamily="18" charset="0"/>
                <a:cs typeface="Times New Roman" panose="02020603050405020304" pitchFamily="18" charset="0"/>
              </a:rPr>
              <a:t>DETAILS</a:t>
            </a:r>
            <a:r>
              <a:rPr lang="en-US" sz="3200" b="1" dirty="0" smtClean="0">
                <a:solidFill>
                  <a:schemeClr val="bg1"/>
                </a:solidFill>
                <a:latin typeface="Times New Roman" panose="02020603050405020304" pitchFamily="18" charset="0"/>
                <a:cs typeface="Times New Roman" panose="02020603050405020304" pitchFamily="18" charset="0"/>
              </a:rPr>
              <a:t>:</a:t>
            </a:r>
            <a:endParaRPr lang="en-IN" sz="3200" b="1"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56E97EEC-CAD7-405E-9EC5-986D861AC1F4}"/>
              </a:ext>
            </a:extLst>
          </p:cNvPr>
          <p:cNvSpPr>
            <a:spLocks noGrp="1"/>
          </p:cNvSpPr>
          <p:nvPr>
            <p:ph idx="1"/>
          </p:nvPr>
        </p:nvSpPr>
        <p:spPr/>
        <p:txBody>
          <a:bodyPr>
            <a:normAutofit/>
          </a:bodyPr>
          <a:lstStyle/>
          <a:p>
            <a:pPr marL="0" indent="0">
              <a:buNone/>
            </a:pPr>
            <a:r>
              <a:rPr lang="en-US" sz="2400" dirty="0">
                <a:solidFill>
                  <a:schemeClr val="bg1"/>
                </a:solidFill>
                <a:latin typeface="Times New Roman" panose="02020603050405020304" pitchFamily="18" charset="0"/>
                <a:cs typeface="Times New Roman" panose="02020603050405020304" pitchFamily="18" charset="0"/>
              </a:rPr>
              <a:t>To participate in the competition participants shall make the payment on the following numbers:-</a:t>
            </a: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r>
              <a:rPr lang="en-US" sz="2400" b="1" u="sng" dirty="0" smtClean="0">
                <a:solidFill>
                  <a:schemeClr val="bg1"/>
                </a:solidFill>
                <a:latin typeface="Times New Roman" panose="02020603050405020304" pitchFamily="18" charset="0"/>
                <a:cs typeface="Times New Roman" panose="02020603050405020304" pitchFamily="18" charset="0"/>
              </a:rPr>
              <a:t>Gpay </a:t>
            </a:r>
            <a:r>
              <a:rPr lang="en-US" sz="2400" dirty="0" smtClean="0">
                <a:solidFill>
                  <a:schemeClr val="bg1"/>
                </a:solidFill>
                <a:latin typeface="Times New Roman" panose="02020603050405020304" pitchFamily="18" charset="0"/>
                <a:cs typeface="Times New Roman" panose="02020603050405020304" pitchFamily="18" charset="0"/>
              </a:rPr>
              <a:t>- Mobile </a:t>
            </a:r>
            <a:r>
              <a:rPr lang="en-US" sz="2400" dirty="0">
                <a:solidFill>
                  <a:schemeClr val="bg1"/>
                </a:solidFill>
                <a:latin typeface="Times New Roman" panose="02020603050405020304" pitchFamily="18" charset="0"/>
                <a:cs typeface="Times New Roman" panose="02020603050405020304" pitchFamily="18" charset="0"/>
              </a:rPr>
              <a:t>No.- 9636110965, </a:t>
            </a:r>
            <a:r>
              <a:rPr lang="en-US" sz="2400" b="1" u="sng" dirty="0">
                <a:solidFill>
                  <a:schemeClr val="bg1"/>
                </a:solidFill>
                <a:latin typeface="Times New Roman" panose="02020603050405020304" pitchFamily="18" charset="0"/>
                <a:cs typeface="Times New Roman" panose="02020603050405020304" pitchFamily="18" charset="0"/>
              </a:rPr>
              <a:t>UPI ID </a:t>
            </a:r>
            <a:r>
              <a:rPr lang="en-US" sz="2400" dirty="0" smtClean="0">
                <a:solidFill>
                  <a:schemeClr val="bg1"/>
                </a:solidFill>
                <a:latin typeface="Times New Roman" panose="02020603050405020304" pitchFamily="18" charset="0"/>
                <a:cs typeface="Times New Roman" panose="02020603050405020304" pitchFamily="18" charset="0"/>
              </a:rPr>
              <a:t>- bitukumar016@okicici</a:t>
            </a:r>
            <a:endParaRPr lang="en-US" sz="2400" dirty="0">
              <a:solidFill>
                <a:schemeClr val="bg1"/>
              </a:solidFill>
              <a:latin typeface="Times New Roman" panose="02020603050405020304" pitchFamily="18" charset="0"/>
              <a:cs typeface="Times New Roman" panose="02020603050405020304" pitchFamily="18" charset="0"/>
            </a:endParaRPr>
          </a:p>
          <a:p>
            <a:r>
              <a:rPr lang="en-US" sz="2400" b="1" u="sng" dirty="0" smtClean="0">
                <a:solidFill>
                  <a:schemeClr val="bg1"/>
                </a:solidFill>
                <a:latin typeface="Times New Roman" panose="02020603050405020304" pitchFamily="18" charset="0"/>
                <a:cs typeface="Times New Roman" panose="02020603050405020304" pitchFamily="18" charset="0"/>
              </a:rPr>
              <a:t>Paytm </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a:solidFill>
                  <a:schemeClr val="bg1"/>
                </a:solidFill>
                <a:latin typeface="Times New Roman" panose="02020603050405020304" pitchFamily="18" charset="0"/>
                <a:cs typeface="Times New Roman" panose="02020603050405020304" pitchFamily="18" charset="0"/>
              </a:rPr>
              <a:t>Mobile No.- 9636110965</a:t>
            </a:r>
            <a:r>
              <a:rPr lang="en-US" sz="2400" u="sng" dirty="0">
                <a:solidFill>
                  <a:schemeClr val="bg1"/>
                </a:solidFill>
                <a:latin typeface="Times New Roman" panose="02020603050405020304" pitchFamily="18" charset="0"/>
                <a:cs typeface="Times New Roman" panose="02020603050405020304" pitchFamily="18" charset="0"/>
              </a:rPr>
              <a:t>, </a:t>
            </a:r>
            <a:r>
              <a:rPr lang="en-US" sz="2400" b="1" u="sng" dirty="0">
                <a:solidFill>
                  <a:schemeClr val="bg1"/>
                </a:solidFill>
                <a:latin typeface="Times New Roman" panose="02020603050405020304" pitchFamily="18" charset="0"/>
                <a:cs typeface="Times New Roman" panose="02020603050405020304" pitchFamily="18" charset="0"/>
              </a:rPr>
              <a:t>UPI </a:t>
            </a:r>
            <a:r>
              <a:rPr lang="en-US" sz="2400" b="1" u="sng" dirty="0" smtClean="0">
                <a:solidFill>
                  <a:schemeClr val="bg1"/>
                </a:solidFill>
                <a:latin typeface="Times New Roman" panose="02020603050405020304" pitchFamily="18" charset="0"/>
                <a:cs typeface="Times New Roman" panose="02020603050405020304" pitchFamily="18" charset="0"/>
              </a:rPr>
              <a:t>ID </a:t>
            </a:r>
            <a:r>
              <a:rPr lang="en-US" sz="2400" dirty="0" smtClean="0">
                <a:solidFill>
                  <a:schemeClr val="bg1"/>
                </a:solidFill>
                <a:latin typeface="Times New Roman" panose="02020603050405020304" pitchFamily="18" charset="0"/>
                <a:cs typeface="Times New Roman" panose="02020603050405020304" pitchFamily="18" charset="0"/>
              </a:rPr>
              <a:t>- 9636110965@paytm</a:t>
            </a:r>
            <a:endParaRPr lang="en-US" sz="2400" dirty="0">
              <a:solidFill>
                <a:schemeClr val="bg1"/>
              </a:solidFill>
              <a:latin typeface="Times New Roman" panose="02020603050405020304" pitchFamily="18" charset="0"/>
              <a:cs typeface="Times New Roman" panose="02020603050405020304" pitchFamily="18" charset="0"/>
            </a:endParaRPr>
          </a:p>
          <a:p>
            <a:r>
              <a:rPr lang="en-US" sz="2400" b="1" u="sng" dirty="0" smtClean="0">
                <a:solidFill>
                  <a:schemeClr val="bg1"/>
                </a:solidFill>
                <a:latin typeface="Times New Roman" panose="02020603050405020304" pitchFamily="18" charset="0"/>
                <a:cs typeface="Times New Roman" panose="02020603050405020304" pitchFamily="18" charset="0"/>
              </a:rPr>
              <a:t>Amazonpay </a:t>
            </a:r>
            <a:r>
              <a:rPr lang="en-US" sz="2400" dirty="0" smtClean="0">
                <a:solidFill>
                  <a:schemeClr val="bg1"/>
                </a:solidFill>
                <a:latin typeface="Times New Roman" panose="02020603050405020304" pitchFamily="18" charset="0"/>
                <a:cs typeface="Times New Roman" panose="02020603050405020304" pitchFamily="18" charset="0"/>
              </a:rPr>
              <a:t>- Mobile </a:t>
            </a:r>
            <a:r>
              <a:rPr lang="en-US" sz="2400" dirty="0">
                <a:solidFill>
                  <a:schemeClr val="bg1"/>
                </a:solidFill>
                <a:latin typeface="Times New Roman" panose="02020603050405020304" pitchFamily="18" charset="0"/>
                <a:cs typeface="Times New Roman" panose="02020603050405020304" pitchFamily="18" charset="0"/>
              </a:rPr>
              <a:t>No.- 963611096, </a:t>
            </a:r>
            <a:r>
              <a:rPr lang="en-US" sz="2400" b="1" u="sng" dirty="0" smtClean="0">
                <a:solidFill>
                  <a:schemeClr val="bg1"/>
                </a:solidFill>
                <a:latin typeface="Times New Roman" panose="02020603050405020304" pitchFamily="18" charset="0"/>
                <a:cs typeface="Times New Roman" panose="02020603050405020304" pitchFamily="18" charset="0"/>
              </a:rPr>
              <a:t>UPI ID </a:t>
            </a:r>
            <a:r>
              <a:rPr lang="en-US" sz="2400" dirty="0" smtClean="0">
                <a:solidFill>
                  <a:schemeClr val="bg1"/>
                </a:solidFill>
                <a:latin typeface="Times New Roman" panose="02020603050405020304" pitchFamily="18" charset="0"/>
                <a:cs typeface="Times New Roman" panose="02020603050405020304" pitchFamily="18" charset="0"/>
              </a:rPr>
              <a:t>- 9636110965@apl</a:t>
            </a:r>
            <a:endParaRPr lang="en-US" sz="2400" dirty="0">
              <a:solidFill>
                <a:schemeClr val="bg1"/>
              </a:solidFill>
              <a:latin typeface="Times New Roman" panose="02020603050405020304" pitchFamily="18" charset="0"/>
              <a:cs typeface="Times New Roman" panose="02020603050405020304" pitchFamily="18" charset="0"/>
            </a:endParaRPr>
          </a:p>
          <a:p>
            <a:r>
              <a:rPr lang="en-US" sz="2400" b="1" u="sng" dirty="0" smtClean="0">
                <a:solidFill>
                  <a:schemeClr val="bg1"/>
                </a:solidFill>
                <a:latin typeface="Times New Roman" panose="02020603050405020304" pitchFamily="18" charset="0"/>
                <a:cs typeface="Times New Roman" panose="02020603050405020304" pitchFamily="18" charset="0"/>
              </a:rPr>
              <a:t>Phonepe </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a:solidFill>
                  <a:schemeClr val="bg1"/>
                </a:solidFill>
                <a:latin typeface="Times New Roman" panose="02020603050405020304" pitchFamily="18" charset="0"/>
                <a:cs typeface="Times New Roman" panose="02020603050405020304" pitchFamily="18" charset="0"/>
              </a:rPr>
              <a:t>Mobile No.- 9636110965, </a:t>
            </a:r>
            <a:r>
              <a:rPr lang="en-US" sz="2400" b="1" u="sng" dirty="0">
                <a:solidFill>
                  <a:schemeClr val="bg1"/>
                </a:solidFill>
                <a:latin typeface="Times New Roman" panose="02020603050405020304" pitchFamily="18" charset="0"/>
                <a:cs typeface="Times New Roman" panose="02020603050405020304" pitchFamily="18" charset="0"/>
              </a:rPr>
              <a:t>UPI </a:t>
            </a:r>
            <a:r>
              <a:rPr lang="en-US" sz="2400" b="1" u="sng" dirty="0" smtClean="0">
                <a:solidFill>
                  <a:schemeClr val="bg1"/>
                </a:solidFill>
                <a:latin typeface="Times New Roman" panose="02020603050405020304" pitchFamily="18" charset="0"/>
                <a:cs typeface="Times New Roman" panose="02020603050405020304" pitchFamily="18" charset="0"/>
              </a:rPr>
              <a:t>ID </a:t>
            </a:r>
            <a:r>
              <a:rPr lang="en-US" sz="2400" dirty="0" smtClean="0">
                <a:solidFill>
                  <a:schemeClr val="bg1"/>
                </a:solidFill>
                <a:latin typeface="Times New Roman" panose="02020603050405020304" pitchFamily="18" charset="0"/>
                <a:cs typeface="Times New Roman" panose="02020603050405020304" pitchFamily="18" charset="0"/>
              </a:rPr>
              <a:t>- 9636110965@yb</a:t>
            </a:r>
            <a:endParaRPr lang="en-IN"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381647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91000"/>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1678" y="85385"/>
            <a:ext cx="4700534" cy="785818"/>
          </a:xfrm>
        </p:spPr>
        <p:txBody>
          <a:bodyPr>
            <a:normAutofit/>
          </a:bodyPr>
          <a:lstStyle/>
          <a:p>
            <a:r>
              <a:rPr lang="en-IN" sz="3200" b="1" u="sng" dirty="0">
                <a:solidFill>
                  <a:schemeClr val="bg1"/>
                </a:solidFill>
                <a:latin typeface="Times New Roman" pitchFamily="18" charset="0"/>
                <a:cs typeface="Times New Roman" pitchFamily="18" charset="0"/>
              </a:rPr>
              <a:t>ORGANISING </a:t>
            </a:r>
            <a:r>
              <a:rPr lang="en-IN" sz="3200" b="1" u="sng" dirty="0" smtClean="0">
                <a:solidFill>
                  <a:schemeClr val="bg1"/>
                </a:solidFill>
                <a:latin typeface="Times New Roman" pitchFamily="18" charset="0"/>
                <a:cs typeface="Times New Roman" pitchFamily="18" charset="0"/>
              </a:rPr>
              <a:t>TEAM:</a:t>
            </a:r>
            <a:endParaRPr lang="en-US" sz="3200" b="1" u="sng" dirty="0">
              <a:solidFill>
                <a:schemeClr val="bg1"/>
              </a:solidFill>
              <a:latin typeface="Times New Roman" pitchFamily="18" charset="0"/>
              <a:cs typeface="Times New Roman" pitchFamily="18" charset="0"/>
            </a:endParaRPr>
          </a:p>
        </p:txBody>
      </p:sp>
      <p:sp>
        <p:nvSpPr>
          <p:cNvPr id="3" name="Subtitle 2"/>
          <p:cNvSpPr>
            <a:spLocks noGrp="1"/>
          </p:cNvSpPr>
          <p:nvPr>
            <p:ph type="subTitle" idx="1"/>
          </p:nvPr>
        </p:nvSpPr>
        <p:spPr>
          <a:xfrm>
            <a:off x="1666015" y="2895598"/>
            <a:ext cx="8072494" cy="2143140"/>
          </a:xfrm>
        </p:spPr>
        <p:txBody>
          <a:bodyPr numCol="2">
            <a:noAutofit/>
          </a:bodyPr>
          <a:lstStyle/>
          <a:p>
            <a:pPr>
              <a:spcBef>
                <a:spcPts val="0"/>
              </a:spcBef>
            </a:pPr>
            <a:r>
              <a:rPr lang="en-US" sz="1600" b="1" u="sng" dirty="0">
                <a:solidFill>
                  <a:schemeClr val="bg1"/>
                </a:solidFill>
                <a:latin typeface="Times New Roman" pitchFamily="18" charset="0"/>
                <a:cs typeface="Times New Roman" pitchFamily="18" charset="0"/>
              </a:rPr>
              <a:t>Prof. (Dr.) Rajesh                                  </a:t>
            </a:r>
          </a:p>
          <a:p>
            <a:pPr>
              <a:spcBef>
                <a:spcPts val="0"/>
              </a:spcBef>
            </a:pPr>
            <a:r>
              <a:rPr lang="en-US" sz="1600" b="1" u="sng" dirty="0">
                <a:solidFill>
                  <a:schemeClr val="bg1"/>
                </a:solidFill>
                <a:latin typeface="Times New Roman" pitchFamily="18" charset="0"/>
                <a:cs typeface="Times New Roman" pitchFamily="18" charset="0"/>
              </a:rPr>
              <a:t>Bahuguna </a:t>
            </a:r>
          </a:p>
          <a:p>
            <a:pPr>
              <a:spcBef>
                <a:spcPts val="0"/>
              </a:spcBef>
            </a:pPr>
            <a:r>
              <a:rPr lang="en-US" sz="1600" dirty="0">
                <a:solidFill>
                  <a:schemeClr val="bg1"/>
                </a:solidFill>
                <a:latin typeface="Times New Roman" pitchFamily="18" charset="0"/>
                <a:cs typeface="Times New Roman" pitchFamily="18" charset="0"/>
              </a:rPr>
              <a:t>Dean and Principal, </a:t>
            </a:r>
          </a:p>
          <a:p>
            <a:pPr>
              <a:spcBef>
                <a:spcPts val="0"/>
              </a:spcBef>
            </a:pPr>
            <a:r>
              <a:rPr lang="en-US" sz="1600" dirty="0">
                <a:solidFill>
                  <a:schemeClr val="bg1"/>
                </a:solidFill>
                <a:latin typeface="Times New Roman" pitchFamily="18" charset="0"/>
                <a:cs typeface="Times New Roman" pitchFamily="18" charset="0"/>
              </a:rPr>
              <a:t>Law College Dehradun, </a:t>
            </a:r>
          </a:p>
          <a:p>
            <a:pPr>
              <a:spcBef>
                <a:spcPts val="0"/>
              </a:spcBef>
            </a:pPr>
            <a:r>
              <a:rPr lang="en-US" sz="1600" dirty="0">
                <a:solidFill>
                  <a:schemeClr val="bg1"/>
                </a:solidFill>
                <a:latin typeface="Times New Roman" pitchFamily="18" charset="0"/>
                <a:cs typeface="Times New Roman" pitchFamily="18" charset="0"/>
              </a:rPr>
              <a:t>Patron-in chief, Vasundhara- The Green </a:t>
            </a:r>
          </a:p>
          <a:p>
            <a:pPr>
              <a:spcBef>
                <a:spcPts val="0"/>
              </a:spcBef>
            </a:pPr>
            <a:r>
              <a:rPr lang="en-US" sz="1600" dirty="0">
                <a:solidFill>
                  <a:schemeClr val="bg1"/>
                </a:solidFill>
                <a:latin typeface="Times New Roman" pitchFamily="18" charset="0"/>
                <a:cs typeface="Times New Roman" pitchFamily="18" charset="0"/>
              </a:rPr>
              <a:t>Society</a:t>
            </a:r>
          </a:p>
          <a:p>
            <a:pPr>
              <a:spcBef>
                <a:spcPts val="0"/>
              </a:spcBef>
            </a:pPr>
            <a:endParaRPr lang="en-IN" sz="1600" dirty="0">
              <a:solidFill>
                <a:schemeClr val="bg1"/>
              </a:solidFill>
              <a:latin typeface="Times New Roman" pitchFamily="18" charset="0"/>
              <a:cs typeface="Times New Roman" pitchFamily="18" charset="0"/>
            </a:endParaRPr>
          </a:p>
          <a:p>
            <a:pPr>
              <a:spcBef>
                <a:spcPts val="0"/>
              </a:spcBef>
            </a:pPr>
            <a:endParaRPr lang="en-IN" sz="1600" dirty="0">
              <a:solidFill>
                <a:schemeClr val="bg1"/>
              </a:solidFill>
              <a:latin typeface="Times New Roman" pitchFamily="18" charset="0"/>
              <a:cs typeface="Times New Roman" pitchFamily="18" charset="0"/>
            </a:endParaRPr>
          </a:p>
          <a:p>
            <a:pPr>
              <a:spcBef>
                <a:spcPts val="0"/>
              </a:spcBef>
            </a:pPr>
            <a:endParaRPr lang="en-GB" sz="1600" dirty="0">
              <a:solidFill>
                <a:schemeClr val="bg1"/>
              </a:solidFill>
              <a:latin typeface="Times New Roman" pitchFamily="18" charset="0"/>
              <a:cs typeface="Times New Roman" pitchFamily="18" charset="0"/>
            </a:endParaRPr>
          </a:p>
          <a:p>
            <a:pPr>
              <a:spcBef>
                <a:spcPts val="0"/>
              </a:spcBef>
            </a:pPr>
            <a:r>
              <a:rPr lang="en-US" sz="1600" b="1" dirty="0">
                <a:solidFill>
                  <a:schemeClr val="bg1"/>
                </a:solidFill>
                <a:latin typeface="Times New Roman" pitchFamily="18" charset="0"/>
                <a:cs typeface="Times New Roman" pitchFamily="18" charset="0"/>
              </a:rPr>
              <a:t>                    Dr. Lakshmi Priya  Vinjamuri</a:t>
            </a:r>
            <a:r>
              <a:rPr lang="en-US" sz="1600" dirty="0">
                <a:solidFill>
                  <a:schemeClr val="bg1"/>
                </a:solidFill>
                <a:latin typeface="Times New Roman" pitchFamily="18" charset="0"/>
                <a:cs typeface="Times New Roman" pitchFamily="18" charset="0"/>
              </a:rPr>
              <a:t> </a:t>
            </a:r>
          </a:p>
          <a:p>
            <a:pPr>
              <a:spcBef>
                <a:spcPts val="0"/>
              </a:spcBef>
            </a:pPr>
            <a:r>
              <a:rPr lang="en-US" sz="1600" dirty="0">
                <a:solidFill>
                  <a:schemeClr val="bg1"/>
                </a:solidFill>
                <a:latin typeface="Times New Roman" pitchFamily="18" charset="0"/>
                <a:cs typeface="Times New Roman" pitchFamily="18" charset="0"/>
              </a:rPr>
              <a:t>               Chairperson, </a:t>
            </a:r>
          </a:p>
          <a:p>
            <a:pPr>
              <a:spcBef>
                <a:spcPts val="0"/>
              </a:spcBef>
            </a:pPr>
            <a:r>
              <a:rPr lang="en-US" sz="1600" dirty="0">
                <a:solidFill>
                  <a:schemeClr val="bg1"/>
                </a:solidFill>
                <a:latin typeface="Times New Roman" pitchFamily="18" charset="0"/>
                <a:cs typeface="Times New Roman" pitchFamily="18" charset="0"/>
              </a:rPr>
              <a:t>             Head, Organizing Committee, </a:t>
            </a:r>
          </a:p>
          <a:p>
            <a:pPr>
              <a:spcBef>
                <a:spcPts val="0"/>
              </a:spcBef>
            </a:pPr>
            <a:r>
              <a:rPr lang="en-US" sz="1600" dirty="0">
                <a:solidFill>
                  <a:schemeClr val="bg1"/>
                </a:solidFill>
                <a:latin typeface="Times New Roman" pitchFamily="18" charset="0"/>
                <a:cs typeface="Times New Roman" pitchFamily="18" charset="0"/>
              </a:rPr>
              <a:t>                   Vasundhara- The Green Society, </a:t>
            </a:r>
          </a:p>
          <a:p>
            <a:pPr>
              <a:spcBef>
                <a:spcPts val="0"/>
              </a:spcBef>
            </a:pPr>
            <a:r>
              <a:rPr lang="en-US" sz="1600" dirty="0">
                <a:solidFill>
                  <a:schemeClr val="bg1"/>
                </a:solidFill>
                <a:latin typeface="Times New Roman" pitchFamily="18" charset="0"/>
                <a:cs typeface="Times New Roman" pitchFamily="18" charset="0"/>
              </a:rPr>
              <a:t>             Law College Dehradun, </a:t>
            </a:r>
          </a:p>
          <a:p>
            <a:pPr>
              <a:spcBef>
                <a:spcPts val="0"/>
              </a:spcBef>
            </a:pPr>
            <a:r>
              <a:rPr lang="en-US" sz="1600" dirty="0">
                <a:solidFill>
                  <a:schemeClr val="bg1"/>
                </a:solidFill>
                <a:latin typeface="Times New Roman" pitchFamily="18" charset="0"/>
                <a:cs typeface="Times New Roman" pitchFamily="18" charset="0"/>
              </a:rPr>
              <a:t>             Uttaranchal University</a:t>
            </a:r>
          </a:p>
          <a:p>
            <a:pPr>
              <a:spcBef>
                <a:spcPts val="0"/>
              </a:spcBef>
            </a:pPr>
            <a:r>
              <a:rPr lang="en-US" sz="1600" dirty="0">
                <a:solidFill>
                  <a:schemeClr val="bg1"/>
                </a:solidFill>
                <a:latin typeface="Times New Roman" pitchFamily="18" charset="0"/>
                <a:cs typeface="Times New Roman" pitchFamily="18" charset="0"/>
              </a:rPr>
              <a:t> </a:t>
            </a:r>
          </a:p>
        </p:txBody>
      </p:sp>
      <p:pic>
        <p:nvPicPr>
          <p:cNvPr id="1026" name="Picture 2"/>
          <p:cNvPicPr>
            <a:picLocks noChangeAspect="1" noChangeArrowheads="1"/>
          </p:cNvPicPr>
          <p:nvPr/>
        </p:nvPicPr>
        <p:blipFill>
          <a:blip r:embed="rId3" cstate="print"/>
          <a:srcRect/>
          <a:stretch>
            <a:fillRect/>
          </a:stretch>
        </p:blipFill>
        <p:spPr bwMode="auto">
          <a:xfrm>
            <a:off x="2819373" y="962816"/>
            <a:ext cx="1858961" cy="1930399"/>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cstate="print"/>
          <a:srcRect/>
          <a:stretch>
            <a:fillRect/>
          </a:stretch>
        </p:blipFill>
        <p:spPr bwMode="auto">
          <a:xfrm>
            <a:off x="7255468" y="962816"/>
            <a:ext cx="1840908" cy="1928826"/>
          </a:xfrm>
          <a:prstGeom prst="rect">
            <a:avLst/>
          </a:prstGeom>
          <a:noFill/>
          <a:ln w="9525">
            <a:noFill/>
            <a:miter lim="800000"/>
            <a:headEnd/>
            <a:tailEnd/>
          </a:ln>
          <a:effectLst/>
        </p:spPr>
      </p:pic>
      <p:sp>
        <p:nvSpPr>
          <p:cNvPr id="9" name="TextBox 8"/>
          <p:cNvSpPr txBox="1"/>
          <p:nvPr/>
        </p:nvSpPr>
        <p:spPr>
          <a:xfrm>
            <a:off x="857250" y="4335467"/>
            <a:ext cx="10702506" cy="2308324"/>
          </a:xfrm>
          <a:prstGeom prst="rect">
            <a:avLst/>
          </a:prstGeom>
          <a:noFill/>
        </p:spPr>
        <p:txBody>
          <a:bodyPr wrap="square" numCol="1" rtlCol="0">
            <a:spAutoFit/>
          </a:bodyPr>
          <a:lstStyle/>
          <a:p>
            <a:r>
              <a:rPr lang="en-US" sz="1600" b="1" u="sng"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OUR TEAM</a:t>
            </a:r>
          </a:p>
          <a:p>
            <a:r>
              <a:rPr lang="en-US" sz="1600" b="1" u="sng" dirty="0">
                <a:solidFill>
                  <a:schemeClr val="bg1"/>
                </a:solidFill>
                <a:latin typeface="Times New Roman" pitchFamily="18" charset="0"/>
                <a:cs typeface="Times New Roman" pitchFamily="18" charset="0"/>
              </a:rPr>
              <a:t>Office Bearers</a:t>
            </a:r>
            <a:r>
              <a:rPr lang="en-US" sz="1600" b="1" dirty="0">
                <a:solidFill>
                  <a:schemeClr val="bg1"/>
                </a:solidFill>
                <a:latin typeface="Times New Roman" pitchFamily="18" charset="0"/>
                <a:cs typeface="Times New Roman" pitchFamily="18" charset="0"/>
              </a:rPr>
              <a:t>                                    </a:t>
            </a:r>
            <a:r>
              <a:rPr lang="en-US" sz="1600" b="1" dirty="0" smtClean="0">
                <a:solidFill>
                  <a:schemeClr val="bg1"/>
                </a:solidFill>
                <a:latin typeface="Times New Roman" pitchFamily="18" charset="0"/>
                <a:cs typeface="Times New Roman" pitchFamily="18" charset="0"/>
              </a:rPr>
              <a:t>  </a:t>
            </a:r>
            <a:r>
              <a:rPr lang="en-US" sz="1600" b="1" u="sng" dirty="0" smtClean="0">
                <a:solidFill>
                  <a:schemeClr val="bg1"/>
                </a:solidFill>
                <a:latin typeface="Times New Roman" pitchFamily="18" charset="0"/>
                <a:cs typeface="Times New Roman" pitchFamily="18" charset="0"/>
              </a:rPr>
              <a:t>Executive  </a:t>
            </a:r>
            <a:r>
              <a:rPr lang="en-US" sz="1600" b="1" u="sng" dirty="0">
                <a:solidFill>
                  <a:schemeClr val="bg1"/>
                </a:solidFill>
                <a:latin typeface="Times New Roman" pitchFamily="18" charset="0"/>
                <a:cs typeface="Times New Roman" pitchFamily="18" charset="0"/>
              </a:rPr>
              <a:t>Members:</a:t>
            </a:r>
          </a:p>
          <a:p>
            <a:r>
              <a:rPr lang="en-US" sz="1600" b="1" dirty="0">
                <a:solidFill>
                  <a:schemeClr val="bg1"/>
                </a:solidFill>
                <a:latin typeface="Times New Roman" pitchFamily="18" charset="0"/>
                <a:cs typeface="Times New Roman" pitchFamily="18" charset="0"/>
              </a:rPr>
              <a:t> </a:t>
            </a:r>
            <a:r>
              <a:rPr lang="en-US" sz="1600" dirty="0">
                <a:solidFill>
                  <a:schemeClr val="bg1"/>
                </a:solidFill>
                <a:latin typeface="Times New Roman" pitchFamily="18" charset="0"/>
                <a:cs typeface="Times New Roman" pitchFamily="18" charset="0"/>
              </a:rPr>
              <a:t>Ishita Baghel(President)</a:t>
            </a:r>
            <a:r>
              <a:rPr lang="en-US" sz="1600" b="1" dirty="0">
                <a:solidFill>
                  <a:schemeClr val="bg1"/>
                </a:solidFill>
                <a:latin typeface="Times New Roman" pitchFamily="18" charset="0"/>
                <a:cs typeface="Times New Roman" pitchFamily="18" charset="0"/>
              </a:rPr>
              <a:t>                     </a:t>
            </a:r>
            <a:r>
              <a:rPr lang="en-US" sz="1600" b="1" dirty="0" smtClean="0">
                <a:solidFill>
                  <a:schemeClr val="bg1"/>
                </a:solidFill>
                <a:latin typeface="Times New Roman" pitchFamily="18" charset="0"/>
                <a:cs typeface="Times New Roman" pitchFamily="18" charset="0"/>
              </a:rPr>
              <a:t>  </a:t>
            </a:r>
            <a:r>
              <a:rPr lang="en-US" sz="1600" dirty="0">
                <a:solidFill>
                  <a:schemeClr val="bg1"/>
                </a:solidFill>
                <a:latin typeface="Times New Roman" pitchFamily="18" charset="0"/>
                <a:cs typeface="Times New Roman" pitchFamily="18" charset="0"/>
              </a:rPr>
              <a:t>Abhishek Aggarwal               </a:t>
            </a:r>
            <a:r>
              <a:rPr lang="en-US" sz="1600" dirty="0" smtClean="0">
                <a:solidFill>
                  <a:schemeClr val="bg1"/>
                </a:solidFill>
                <a:latin typeface="Times New Roman" pitchFamily="18" charset="0"/>
                <a:cs typeface="Times New Roman" pitchFamily="18" charset="0"/>
              </a:rPr>
              <a:t>  </a:t>
            </a:r>
            <a:r>
              <a:rPr lang="en-US" sz="1600" dirty="0">
                <a:solidFill>
                  <a:schemeClr val="bg1"/>
                </a:solidFill>
                <a:latin typeface="Times New Roman" pitchFamily="18" charset="0"/>
                <a:cs typeface="Times New Roman" pitchFamily="18" charset="0"/>
              </a:rPr>
              <a:t>Divyanshi Diwedi           </a:t>
            </a:r>
            <a:r>
              <a:rPr lang="en-US" sz="1600" dirty="0" smtClean="0">
                <a:solidFill>
                  <a:schemeClr val="bg1"/>
                </a:solidFill>
                <a:latin typeface="Times New Roman" pitchFamily="18" charset="0"/>
                <a:cs typeface="Times New Roman" pitchFamily="18" charset="0"/>
              </a:rPr>
              <a:t>  </a:t>
            </a:r>
            <a:r>
              <a:rPr lang="en-US" sz="1600" dirty="0">
                <a:solidFill>
                  <a:schemeClr val="bg1"/>
                </a:solidFill>
                <a:latin typeface="Times New Roman" pitchFamily="18" charset="0"/>
                <a:cs typeface="Times New Roman" pitchFamily="18" charset="0"/>
              </a:rPr>
              <a:t>Shruti Thakur</a:t>
            </a:r>
          </a:p>
          <a:p>
            <a:r>
              <a:rPr lang="en-US" sz="1600" dirty="0">
                <a:solidFill>
                  <a:schemeClr val="bg1"/>
                </a:solidFill>
                <a:latin typeface="Times New Roman" pitchFamily="18" charset="0"/>
                <a:cs typeface="Times New Roman" pitchFamily="18" charset="0"/>
              </a:rPr>
              <a:t> Anmol Mogha(PRO)                          </a:t>
            </a:r>
            <a:r>
              <a:rPr lang="en-US" sz="1600" dirty="0" smtClean="0">
                <a:solidFill>
                  <a:schemeClr val="bg1"/>
                </a:solidFill>
                <a:latin typeface="Times New Roman" pitchFamily="18" charset="0"/>
                <a:cs typeface="Times New Roman" pitchFamily="18" charset="0"/>
              </a:rPr>
              <a:t>  </a:t>
            </a:r>
            <a:r>
              <a:rPr lang="en-US" sz="1600" dirty="0">
                <a:solidFill>
                  <a:schemeClr val="bg1"/>
                </a:solidFill>
                <a:latin typeface="Times New Roman" pitchFamily="18" charset="0"/>
                <a:cs typeface="Times New Roman" pitchFamily="18" charset="0"/>
              </a:rPr>
              <a:t>Kanishk Negi                           Divyangi                         </a:t>
            </a:r>
            <a:r>
              <a:rPr lang="en-US" sz="1600" dirty="0" smtClean="0">
                <a:solidFill>
                  <a:schemeClr val="bg1"/>
                </a:solidFill>
                <a:latin typeface="Times New Roman" pitchFamily="18" charset="0"/>
                <a:cs typeface="Times New Roman" pitchFamily="18" charset="0"/>
              </a:rPr>
              <a:t>   </a:t>
            </a:r>
            <a:r>
              <a:rPr lang="en-US" sz="1600" dirty="0">
                <a:solidFill>
                  <a:schemeClr val="bg1"/>
                </a:solidFill>
                <a:latin typeface="Times New Roman" pitchFamily="18" charset="0"/>
                <a:cs typeface="Times New Roman" pitchFamily="18" charset="0"/>
              </a:rPr>
              <a:t>Neha </a:t>
            </a:r>
            <a:r>
              <a:rPr lang="en-US" sz="1600" dirty="0" smtClean="0">
                <a:solidFill>
                  <a:schemeClr val="bg1"/>
                </a:solidFill>
                <a:latin typeface="Times New Roman" pitchFamily="18" charset="0"/>
                <a:cs typeface="Times New Roman" pitchFamily="18" charset="0"/>
              </a:rPr>
              <a:t>Ghugtyal</a:t>
            </a:r>
            <a:endParaRPr lang="en-US" sz="1600" dirty="0">
              <a:solidFill>
                <a:schemeClr val="bg1"/>
              </a:solidFill>
              <a:latin typeface="Times New Roman" pitchFamily="18" charset="0"/>
              <a:cs typeface="Times New Roman" pitchFamily="18" charset="0"/>
            </a:endParaRPr>
          </a:p>
          <a:p>
            <a:r>
              <a:rPr lang="en-US" sz="1600" dirty="0">
                <a:solidFill>
                  <a:schemeClr val="bg1"/>
                </a:solidFill>
                <a:latin typeface="Times New Roman" pitchFamily="18" charset="0"/>
                <a:cs typeface="Times New Roman" pitchFamily="18" charset="0"/>
              </a:rPr>
              <a:t> Manish Baluni(Treasurer)                   </a:t>
            </a:r>
            <a:r>
              <a:rPr lang="en-US" sz="1600" dirty="0" smtClean="0">
                <a:solidFill>
                  <a:schemeClr val="bg1"/>
                </a:solidFill>
                <a:latin typeface="Times New Roman" pitchFamily="18" charset="0"/>
                <a:cs typeface="Times New Roman" pitchFamily="18" charset="0"/>
              </a:rPr>
              <a:t> </a:t>
            </a:r>
            <a:r>
              <a:rPr lang="en-US" sz="1600" dirty="0">
                <a:solidFill>
                  <a:schemeClr val="bg1"/>
                </a:solidFill>
                <a:latin typeface="Times New Roman" pitchFamily="18" charset="0"/>
                <a:cs typeface="Times New Roman" pitchFamily="18" charset="0"/>
              </a:rPr>
              <a:t>Monika Yadav                          Aditi Harshraj                 </a:t>
            </a:r>
            <a:r>
              <a:rPr lang="en-US" sz="1600" dirty="0" smtClean="0">
                <a:solidFill>
                  <a:schemeClr val="bg1"/>
                </a:solidFill>
                <a:latin typeface="Times New Roman" pitchFamily="18" charset="0"/>
                <a:cs typeface="Times New Roman" pitchFamily="18" charset="0"/>
              </a:rPr>
              <a:t>  </a:t>
            </a:r>
            <a:r>
              <a:rPr lang="en-US" sz="1600" dirty="0">
                <a:solidFill>
                  <a:schemeClr val="bg1"/>
                </a:solidFill>
                <a:latin typeface="Times New Roman" pitchFamily="18" charset="0"/>
                <a:cs typeface="Times New Roman" pitchFamily="18" charset="0"/>
              </a:rPr>
              <a:t>Gaurav Bhatt</a:t>
            </a:r>
          </a:p>
          <a:p>
            <a:r>
              <a:rPr lang="en-US" sz="1600" dirty="0">
                <a:solidFill>
                  <a:schemeClr val="bg1"/>
                </a:solidFill>
                <a:latin typeface="Times New Roman" pitchFamily="18" charset="0"/>
                <a:cs typeface="Times New Roman" pitchFamily="18" charset="0"/>
              </a:rPr>
              <a:t> Krishna Bhargava(Convener)               Anushree Baregama             </a:t>
            </a:r>
            <a:r>
              <a:rPr lang="en-US" sz="1600" dirty="0" smtClean="0">
                <a:solidFill>
                  <a:schemeClr val="bg1"/>
                </a:solidFill>
                <a:latin typeface="Times New Roman" pitchFamily="18" charset="0"/>
                <a:cs typeface="Times New Roman" pitchFamily="18" charset="0"/>
              </a:rPr>
              <a:t>   </a:t>
            </a:r>
            <a:r>
              <a:rPr lang="en-US" sz="1600" dirty="0">
                <a:solidFill>
                  <a:schemeClr val="bg1"/>
                </a:solidFill>
                <a:latin typeface="Times New Roman" pitchFamily="18" charset="0"/>
                <a:cs typeface="Times New Roman" pitchFamily="18" charset="0"/>
              </a:rPr>
              <a:t>Shruti Aggarwal                Utkarsh </a:t>
            </a:r>
          </a:p>
          <a:p>
            <a:r>
              <a:rPr lang="en-US" sz="1600" dirty="0">
                <a:solidFill>
                  <a:schemeClr val="bg1"/>
                </a:solidFill>
                <a:latin typeface="Times New Roman" pitchFamily="18" charset="0"/>
                <a:cs typeface="Times New Roman" pitchFamily="18" charset="0"/>
              </a:rPr>
              <a:t> </a:t>
            </a:r>
            <a:r>
              <a:rPr lang="en-US" sz="1600" b="1" u="sng" dirty="0">
                <a:solidFill>
                  <a:schemeClr val="bg1"/>
                </a:solidFill>
                <a:latin typeface="Times New Roman" pitchFamily="18" charset="0"/>
                <a:cs typeface="Times New Roman" pitchFamily="18" charset="0"/>
              </a:rPr>
              <a:t>Event Coordinator:- </a:t>
            </a:r>
            <a:r>
              <a:rPr lang="en-US" sz="1600" b="1" dirty="0">
                <a:solidFill>
                  <a:schemeClr val="bg1"/>
                </a:solidFill>
                <a:latin typeface="Times New Roman" pitchFamily="18" charset="0"/>
                <a:cs typeface="Times New Roman" pitchFamily="18" charset="0"/>
              </a:rPr>
              <a:t>                          </a:t>
            </a:r>
            <a:r>
              <a:rPr lang="en-US" sz="1600" dirty="0">
                <a:solidFill>
                  <a:schemeClr val="bg1"/>
                </a:solidFill>
                <a:latin typeface="Times New Roman" pitchFamily="18" charset="0"/>
                <a:cs typeface="Times New Roman" pitchFamily="18" charset="0"/>
              </a:rPr>
              <a:t>Keerti Singh                            </a:t>
            </a:r>
            <a:r>
              <a:rPr lang="en-US" sz="1600" dirty="0" smtClean="0">
                <a:solidFill>
                  <a:schemeClr val="bg1"/>
                </a:solidFill>
                <a:latin typeface="Times New Roman" pitchFamily="18" charset="0"/>
                <a:cs typeface="Times New Roman" pitchFamily="18" charset="0"/>
              </a:rPr>
              <a:t>Hritul </a:t>
            </a:r>
            <a:r>
              <a:rPr lang="en-US" sz="1600" dirty="0">
                <a:solidFill>
                  <a:schemeClr val="bg1"/>
                </a:solidFill>
                <a:latin typeface="Times New Roman" pitchFamily="18" charset="0"/>
                <a:cs typeface="Times New Roman" pitchFamily="18" charset="0"/>
              </a:rPr>
              <a:t>Rawat                      Harsh Singh        </a:t>
            </a:r>
          </a:p>
          <a:p>
            <a:r>
              <a:rPr lang="en-US" sz="1600" dirty="0">
                <a:solidFill>
                  <a:schemeClr val="bg1"/>
                </a:solidFill>
                <a:latin typeface="Times New Roman" pitchFamily="18" charset="0"/>
                <a:cs typeface="Times New Roman" pitchFamily="18" charset="0"/>
              </a:rPr>
              <a:t> Lakshay Verma                                   </a:t>
            </a:r>
            <a:r>
              <a:rPr lang="en-US" sz="1600" dirty="0" smtClean="0">
                <a:solidFill>
                  <a:schemeClr val="bg1"/>
                </a:solidFill>
                <a:latin typeface="Times New Roman" pitchFamily="18" charset="0"/>
                <a:cs typeface="Times New Roman" pitchFamily="18" charset="0"/>
              </a:rPr>
              <a:t>  </a:t>
            </a:r>
            <a:r>
              <a:rPr lang="en-US" sz="1600" dirty="0">
                <a:solidFill>
                  <a:schemeClr val="bg1"/>
                </a:solidFill>
                <a:latin typeface="Times New Roman" pitchFamily="18" charset="0"/>
                <a:cs typeface="Times New Roman" pitchFamily="18" charset="0"/>
              </a:rPr>
              <a:t>Shweta Sharma                        Rithik Aggarwal            </a:t>
            </a:r>
            <a:r>
              <a:rPr lang="en-US" sz="1600" dirty="0" smtClean="0">
                <a:solidFill>
                  <a:schemeClr val="bg1"/>
                </a:solidFill>
                <a:latin typeface="Times New Roman" pitchFamily="18" charset="0"/>
                <a:cs typeface="Times New Roman" pitchFamily="18" charset="0"/>
              </a:rPr>
              <a:t>    </a:t>
            </a:r>
            <a:r>
              <a:rPr lang="en-US" sz="1600" dirty="0">
                <a:solidFill>
                  <a:schemeClr val="bg1"/>
                </a:solidFill>
                <a:latin typeface="Times New Roman" pitchFamily="18" charset="0"/>
                <a:cs typeface="Times New Roman" pitchFamily="18" charset="0"/>
              </a:rPr>
              <a:t>Harsh Tyagi</a:t>
            </a:r>
          </a:p>
          <a:p>
            <a:r>
              <a:rPr lang="en-US" sz="1600" dirty="0">
                <a:solidFill>
                  <a:schemeClr val="bg1"/>
                </a:solidFill>
                <a:latin typeface="Times New Roman" pitchFamily="18" charset="0"/>
                <a:cs typeface="Times New Roman" pitchFamily="18" charset="0"/>
              </a:rPr>
              <a:t>Aryan Yadav                                         </a:t>
            </a:r>
            <a:r>
              <a:rPr lang="en-US" sz="1600" dirty="0" smtClean="0">
                <a:solidFill>
                  <a:schemeClr val="bg1"/>
                </a:solidFill>
                <a:latin typeface="Times New Roman" pitchFamily="18" charset="0"/>
                <a:cs typeface="Times New Roman" pitchFamily="18" charset="0"/>
              </a:rPr>
              <a:t> </a:t>
            </a:r>
            <a:r>
              <a:rPr lang="en-US" sz="1600" dirty="0">
                <a:solidFill>
                  <a:schemeClr val="bg1"/>
                </a:solidFill>
                <a:latin typeface="Times New Roman" pitchFamily="18" charset="0"/>
                <a:cs typeface="Times New Roman" pitchFamily="18" charset="0"/>
              </a:rPr>
              <a:t>Rachit Chaudhary                  </a:t>
            </a:r>
            <a:r>
              <a:rPr lang="en-US" sz="1600" dirty="0" smtClean="0">
                <a:solidFill>
                  <a:schemeClr val="bg1"/>
                </a:solidFill>
                <a:latin typeface="Times New Roman" pitchFamily="18" charset="0"/>
                <a:cs typeface="Times New Roman" pitchFamily="18" charset="0"/>
              </a:rPr>
              <a:t>  </a:t>
            </a:r>
            <a:r>
              <a:rPr lang="en-US" sz="1600" dirty="0">
                <a:solidFill>
                  <a:schemeClr val="bg1"/>
                </a:solidFill>
                <a:latin typeface="Times New Roman" pitchFamily="18" charset="0"/>
                <a:cs typeface="Times New Roman" pitchFamily="18" charset="0"/>
              </a:rPr>
              <a:t>Khushi Bajalia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91000"/>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24034" y="3500438"/>
            <a:ext cx="8229600" cy="3000396"/>
          </a:xfrm>
        </p:spPr>
        <p:txBody>
          <a:bodyPr>
            <a:normAutofit/>
          </a:bodyPr>
          <a:lstStyle/>
          <a:p>
            <a:pPr algn="ctr"/>
            <a:r>
              <a:rPr lang="en-IN" b="1" u="sng" dirty="0">
                <a:solidFill>
                  <a:schemeClr val="bg1"/>
                </a:solidFill>
                <a:latin typeface="Times New Roman" pitchFamily="18" charset="0"/>
                <a:cs typeface="Times New Roman" pitchFamily="18" charset="0"/>
              </a:rPr>
              <a:t>THANK YOU</a:t>
            </a:r>
            <a:r>
              <a:rPr lang="en-IN" sz="4800" b="1" u="sng" dirty="0">
                <a:solidFill>
                  <a:schemeClr val="bg1"/>
                </a:solidFill>
                <a:latin typeface="Times New Roman" pitchFamily="18" charset="0"/>
                <a:cs typeface="Times New Roman" pitchFamily="18" charset="0"/>
              </a:rPr>
              <a:t/>
            </a:r>
            <a:br>
              <a:rPr lang="en-IN" sz="4800" b="1" u="sng" dirty="0">
                <a:solidFill>
                  <a:schemeClr val="bg1"/>
                </a:solidFill>
                <a:latin typeface="Times New Roman" pitchFamily="18" charset="0"/>
                <a:cs typeface="Times New Roman" pitchFamily="18" charset="0"/>
              </a:rPr>
            </a:br>
            <a:r>
              <a:rPr lang="en-IN" sz="2000" b="1" u="sng" dirty="0">
                <a:solidFill>
                  <a:schemeClr val="bg1"/>
                </a:solidFill>
                <a:latin typeface="Times New Roman" pitchFamily="18" charset="0"/>
                <a:cs typeface="Times New Roman" pitchFamily="18" charset="0"/>
              </a:rPr>
              <a:t>Stay Safe, Stay Healthy</a:t>
            </a:r>
            <a:r>
              <a:rPr lang="en-IN" sz="1800" b="1" u="sng" dirty="0">
                <a:solidFill>
                  <a:schemeClr val="bg1"/>
                </a:solidFill>
                <a:latin typeface="Times New Roman" pitchFamily="18" charset="0"/>
                <a:cs typeface="Times New Roman" pitchFamily="18" charset="0"/>
              </a:rPr>
              <a:t/>
            </a:r>
            <a:br>
              <a:rPr lang="en-IN" sz="1800" b="1" u="sng" dirty="0">
                <a:solidFill>
                  <a:schemeClr val="bg1"/>
                </a:solidFill>
                <a:latin typeface="Times New Roman" pitchFamily="18" charset="0"/>
                <a:cs typeface="Times New Roman" pitchFamily="18" charset="0"/>
              </a:rPr>
            </a:br>
            <a:r>
              <a:rPr lang="en-IN" sz="1800" b="1" u="sng" dirty="0">
                <a:solidFill>
                  <a:schemeClr val="bg1"/>
                </a:solidFill>
                <a:latin typeface="Times New Roman" pitchFamily="18" charset="0"/>
                <a:cs typeface="Times New Roman" pitchFamily="18" charset="0"/>
              </a:rPr>
              <a:t/>
            </a:r>
            <a:br>
              <a:rPr lang="en-IN" sz="1800" b="1" u="sng" dirty="0">
                <a:solidFill>
                  <a:schemeClr val="bg1"/>
                </a:solidFill>
                <a:latin typeface="Times New Roman" pitchFamily="18" charset="0"/>
                <a:cs typeface="Times New Roman" pitchFamily="18" charset="0"/>
              </a:rPr>
            </a:br>
            <a:r>
              <a:rPr lang="en-GB" sz="2400" dirty="0">
                <a:solidFill>
                  <a:schemeClr val="bg1"/>
                </a:solidFill>
                <a:latin typeface="Times New Roman" pitchFamily="18" charset="0"/>
                <a:cs typeface="Times New Roman" pitchFamily="18" charset="0"/>
              </a:rPr>
              <a:t>For any query or details, write us at:</a:t>
            </a:r>
            <a:r>
              <a:rPr lang="en-GB" sz="2400" dirty="0">
                <a:latin typeface="Times New Roman" pitchFamily="18" charset="0"/>
                <a:cs typeface="Times New Roman" pitchFamily="18" charset="0"/>
              </a:rPr>
              <a:t/>
            </a:r>
            <a:br>
              <a:rPr lang="en-GB" sz="2400" dirty="0">
                <a:latin typeface="Times New Roman" pitchFamily="18" charset="0"/>
                <a:cs typeface="Times New Roman" pitchFamily="18" charset="0"/>
              </a:rPr>
            </a:br>
            <a:r>
              <a:rPr lang="en-GB" sz="1600" dirty="0"/>
              <a:t/>
            </a:r>
            <a:br>
              <a:rPr lang="en-GB" sz="1600" dirty="0"/>
            </a:br>
            <a:r>
              <a:rPr lang="en-GB" sz="2000" b="1" dirty="0">
                <a:latin typeface="Times New Roman" pitchFamily="18" charset="0"/>
                <a:cs typeface="Times New Roman" pitchFamily="18" charset="0"/>
                <a:hlinkClick r:id="rId3"/>
              </a:rPr>
              <a:t>LCDVTGS@UTTARANCHALUNIVERSITY.AC.IN</a:t>
            </a:r>
            <a:r>
              <a:rPr lang="en-GB" sz="2000" b="1" dirty="0">
                <a:latin typeface="Times New Roman" pitchFamily="18" charset="0"/>
                <a:cs typeface="Times New Roman" pitchFamily="18" charset="0"/>
              </a:rPr>
              <a:t/>
            </a:r>
            <a:br>
              <a:rPr lang="en-GB" sz="2000" b="1" dirty="0">
                <a:latin typeface="Times New Roman" pitchFamily="18" charset="0"/>
                <a:cs typeface="Times New Roman" pitchFamily="18" charset="0"/>
              </a:rPr>
            </a:br>
            <a:r>
              <a:rPr lang="en-GB" sz="1600" b="1" dirty="0"/>
              <a:t> </a:t>
            </a:r>
            <a:r>
              <a:rPr lang="en-GB" sz="1600" dirty="0"/>
              <a:t/>
            </a:r>
            <a:br>
              <a:rPr lang="en-GB" sz="1600" dirty="0"/>
            </a:br>
            <a:r>
              <a:rPr lang="en-GB" sz="2000" dirty="0">
                <a:solidFill>
                  <a:schemeClr val="bg1"/>
                </a:solidFill>
                <a:latin typeface="Times New Roman" pitchFamily="18" charset="0"/>
                <a:cs typeface="Times New Roman" pitchFamily="18" charset="0"/>
              </a:rPr>
              <a:t>We promise to respond you within 24 </a:t>
            </a:r>
            <a:r>
              <a:rPr lang="en-GB" sz="2000" dirty="0" smtClean="0">
                <a:solidFill>
                  <a:schemeClr val="bg1"/>
                </a:solidFill>
                <a:latin typeface="Times New Roman" pitchFamily="18" charset="0"/>
                <a:cs typeface="Times New Roman" pitchFamily="18" charset="0"/>
              </a:rPr>
              <a:t>hours.</a:t>
            </a:r>
            <a:endParaRPr lang="en-US" sz="1800" b="1" u="sng" dirty="0">
              <a:solidFill>
                <a:schemeClr val="bg1"/>
              </a:solidFill>
              <a:latin typeface="Times New Roman" pitchFamily="18" charset="0"/>
              <a:cs typeface="Times New Roman" pitchFamily="18" charset="0"/>
            </a:endParaRPr>
          </a:p>
        </p:txBody>
      </p:sp>
      <p:pic>
        <p:nvPicPr>
          <p:cNvPr id="8" name="Content Placeholder 7" descr="VTGS.jpg"/>
          <p:cNvPicPr>
            <a:picLocks noGrp="1" noChangeAspect="1"/>
          </p:cNvPicPr>
          <p:nvPr>
            <p:ph idx="1"/>
          </p:nvPr>
        </p:nvPicPr>
        <p:blipFill>
          <a:blip r:embed="rId4" cstate="print"/>
          <a:stretch>
            <a:fillRect/>
          </a:stretch>
        </p:blipFill>
        <p:spPr>
          <a:xfrm>
            <a:off x="4319575" y="214290"/>
            <a:ext cx="3500462" cy="3500462"/>
          </a:xfrm>
          <a:prstGeom prst="rect">
            <a:avLst/>
          </a:prstGeom>
          <a:ln>
            <a:noFill/>
          </a:ln>
          <a:effectLst>
            <a:softEdge rad="1125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91000"/>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08B168-8A0F-4B7F-B034-84A7214A9949}"/>
              </a:ext>
            </a:extLst>
          </p:cNvPr>
          <p:cNvSpPr>
            <a:spLocks noGrp="1"/>
          </p:cNvSpPr>
          <p:nvPr>
            <p:ph type="title"/>
          </p:nvPr>
        </p:nvSpPr>
        <p:spPr/>
        <p:txBody>
          <a:bodyPr>
            <a:normAutofit/>
          </a:bodyPr>
          <a:lstStyle/>
          <a:p>
            <a:r>
              <a:rPr lang="en-US" sz="3200" b="1" u="sng" dirty="0">
                <a:solidFill>
                  <a:schemeClr val="bg1"/>
                </a:solidFill>
                <a:latin typeface="Times New Roman" panose="02020603050405020304" pitchFamily="18" charset="0"/>
                <a:cs typeface="Times New Roman" panose="02020603050405020304" pitchFamily="18" charset="0"/>
              </a:rPr>
              <a:t>TABLE OF CONTENTS</a:t>
            </a:r>
          </a:p>
        </p:txBody>
      </p:sp>
      <p:sp>
        <p:nvSpPr>
          <p:cNvPr id="3" name="Content Placeholder 2">
            <a:extLst>
              <a:ext uri="{FF2B5EF4-FFF2-40B4-BE49-F238E27FC236}">
                <a16:creationId xmlns:a16="http://schemas.microsoft.com/office/drawing/2014/main" xmlns="" id="{6A8DBDDE-F312-412E-8B31-11FF4D43EC94}"/>
              </a:ext>
            </a:extLst>
          </p:cNvPr>
          <p:cNvSpPr>
            <a:spLocks noGrp="1"/>
          </p:cNvSpPr>
          <p:nvPr>
            <p:ph idx="1"/>
          </p:nvPr>
        </p:nvSpPr>
        <p:spPr/>
        <p:txBody>
          <a:bodyPr>
            <a:normAutofit/>
          </a:bodyPr>
          <a:lstStyle/>
          <a:p>
            <a:pPr marL="0" indent="0">
              <a:buNone/>
            </a:pPr>
            <a:endParaRPr lang="en-US" dirty="0"/>
          </a:p>
          <a:p>
            <a:r>
              <a:rPr lang="en-US" dirty="0">
                <a:solidFill>
                  <a:schemeClr val="bg1"/>
                </a:solidFill>
                <a:latin typeface="Times New Roman" panose="02020603050405020304" pitchFamily="18" charset="0"/>
                <a:cs typeface="Times New Roman" panose="02020603050405020304" pitchFamily="18" charset="0"/>
              </a:rPr>
              <a:t>ORGANISERS                                                                3-4</a:t>
            </a:r>
          </a:p>
          <a:p>
            <a:r>
              <a:rPr lang="en-US" dirty="0">
                <a:solidFill>
                  <a:schemeClr val="bg1"/>
                </a:solidFill>
                <a:latin typeface="Times New Roman" panose="02020603050405020304" pitchFamily="18" charset="0"/>
                <a:cs typeface="Times New Roman" panose="02020603050405020304" pitchFamily="18" charset="0"/>
              </a:rPr>
              <a:t>EVENT                                                                               5</a:t>
            </a:r>
          </a:p>
          <a:p>
            <a:r>
              <a:rPr lang="en-US" dirty="0">
                <a:solidFill>
                  <a:schemeClr val="bg1"/>
                </a:solidFill>
                <a:latin typeface="Times New Roman" panose="02020603050405020304" pitchFamily="18" charset="0"/>
                <a:cs typeface="Times New Roman" panose="02020603050405020304" pitchFamily="18" charset="0"/>
              </a:rPr>
              <a:t>REGISTRATION                                                               6</a:t>
            </a:r>
          </a:p>
          <a:p>
            <a:r>
              <a:rPr lang="en-US" dirty="0">
                <a:solidFill>
                  <a:schemeClr val="bg1"/>
                </a:solidFill>
                <a:latin typeface="Times New Roman" panose="02020603050405020304" pitchFamily="18" charset="0"/>
                <a:cs typeface="Times New Roman" panose="02020603050405020304" pitchFamily="18" charset="0"/>
              </a:rPr>
              <a:t>RULES                                                                               7                                                    </a:t>
            </a:r>
          </a:p>
          <a:p>
            <a:r>
              <a:rPr lang="en-US" dirty="0">
                <a:solidFill>
                  <a:schemeClr val="bg1"/>
                </a:solidFill>
                <a:latin typeface="Times New Roman" panose="02020603050405020304" pitchFamily="18" charset="0"/>
                <a:cs typeface="Times New Roman" panose="02020603050405020304" pitchFamily="18" charset="0"/>
              </a:rPr>
              <a:t>IMPORTANT DATES &amp; RESULTS                              8-9
PAYMENT DETAILS                                                      10
ORGANISING TEAM                                                     11</a:t>
            </a:r>
          </a:p>
        </p:txBody>
      </p:sp>
    </p:spTree>
    <p:extLst>
      <p:ext uri="{BB962C8B-B14F-4D97-AF65-F5344CB8AC3E}">
        <p14:creationId xmlns:p14="http://schemas.microsoft.com/office/powerpoint/2010/main" xmlns="" val="3521503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91000"/>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67739" y="0"/>
            <a:ext cx="8358246" cy="1470025"/>
          </a:xfrm>
        </p:spPr>
        <p:txBody>
          <a:bodyPr>
            <a:normAutofit/>
          </a:bodyPr>
          <a:lstStyle/>
          <a:p>
            <a:pPr algn="l"/>
            <a:r>
              <a:rPr lang="en-IN" sz="3600" b="1" dirty="0">
                <a:solidFill>
                  <a:schemeClr val="bg1"/>
                </a:solidFill>
                <a:latin typeface="Times New Roman" pitchFamily="18" charset="0"/>
                <a:cs typeface="Times New Roman" pitchFamily="18" charset="0"/>
              </a:rPr>
              <a:t>ORGANISERS:</a:t>
            </a:r>
            <a:br>
              <a:rPr lang="en-IN" sz="3600" b="1" dirty="0">
                <a:solidFill>
                  <a:schemeClr val="bg1"/>
                </a:solidFill>
                <a:latin typeface="Times New Roman" pitchFamily="18" charset="0"/>
                <a:cs typeface="Times New Roman" pitchFamily="18" charset="0"/>
              </a:rPr>
            </a:br>
            <a:r>
              <a:rPr lang="en-IN" sz="3600" b="1" u="sng" dirty="0">
                <a:solidFill>
                  <a:schemeClr val="bg1"/>
                </a:solidFill>
                <a:latin typeface="Times New Roman" pitchFamily="18" charset="0"/>
                <a:cs typeface="Times New Roman" pitchFamily="18" charset="0"/>
              </a:rPr>
              <a:t>UTTARANCHAL UNIVERSITY</a:t>
            </a:r>
            <a:endParaRPr lang="en-US" sz="3600" b="1" u="sng" dirty="0">
              <a:solidFill>
                <a:schemeClr val="bg1"/>
              </a:solidFill>
              <a:latin typeface="Times New Roman" pitchFamily="18" charset="0"/>
              <a:cs typeface="Times New Roman" pitchFamily="18" charset="0"/>
            </a:endParaRPr>
          </a:p>
        </p:txBody>
      </p:sp>
      <p:sp>
        <p:nvSpPr>
          <p:cNvPr id="3" name="Subtitle 2"/>
          <p:cNvSpPr>
            <a:spLocks noGrp="1"/>
          </p:cNvSpPr>
          <p:nvPr>
            <p:ph type="subTitle" idx="1"/>
          </p:nvPr>
        </p:nvSpPr>
        <p:spPr>
          <a:xfrm>
            <a:off x="767739" y="1787857"/>
            <a:ext cx="10546642" cy="5499856"/>
          </a:xfrm>
        </p:spPr>
        <p:txBody>
          <a:bodyPr>
            <a:noAutofit/>
          </a:bodyPr>
          <a:lstStyle/>
          <a:p>
            <a:pPr marL="0" indent="0" algn="just">
              <a:buNone/>
            </a:pPr>
            <a:r>
              <a:rPr lang="en-US" sz="2000" dirty="0">
                <a:solidFill>
                  <a:schemeClr val="bg1"/>
                </a:solidFill>
                <a:latin typeface="Times New Roman" pitchFamily="18" charset="0"/>
                <a:cs typeface="Times New Roman" pitchFamily="18" charset="0"/>
              </a:rPr>
              <a:t>Uttaranchal University has at its core a commitment towards diffusion of legal,  scientific, technical and professional knowledge on one hand and on the other the  Building up of the character of youth by integrating ethics with education and practice  with theory. Uttaranchal University can boast of being an institution par Excellence in offering a prodigious student life with access to comprehensive  academic courses , recreational facilities, cultural activities, a wide range of research  endeavors, and industry interface. The University is complimented by the pioneering  efforts of more than a decade in legal education, engineering and management which  has won us place among the premier institutes of learning in the nation. Our never- ending dedication to offering the best infrastructure and faculty has been amply .Rewarded by the excellent academic results achieved by our students. We are  Passionate towards ensuring the manifestation of a collaborative environment Conducive to learning , exposure to the best international practices and promotion of Innovation and creativity. To add to its splendor, and suiting best to the title of “temple of education”, the University is situated in the lap of Devbhoomi, Uttarakhand surrounded by the fascinating geological setting and a beautiful broad Slithering river on the other side. The pine trees surrounding the area lend a pristine and wholesome ambience to the campus.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91000"/>
            <a:lum/>
          </a:blip>
          <a:srcRect/>
          <a:stretch>
            <a:fillRect t="-9000" b="-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10863" y="3721688"/>
            <a:ext cx="10689463" cy="3214710"/>
          </a:xfrm>
        </p:spPr>
        <p:txBody>
          <a:bodyPr>
            <a:normAutofit lnSpcReduction="10000"/>
          </a:bodyPr>
          <a:lstStyle/>
          <a:p>
            <a:pPr>
              <a:lnSpc>
                <a:spcPct val="120000"/>
              </a:lnSpc>
              <a:buNone/>
            </a:pPr>
            <a:r>
              <a:rPr lang="en-GB" b="1" dirty="0">
                <a:solidFill>
                  <a:schemeClr val="bg1"/>
                </a:solidFill>
                <a:latin typeface="Times New Roman" pitchFamily="18" charset="0"/>
                <a:cs typeface="Times New Roman" pitchFamily="18" charset="0"/>
              </a:rPr>
              <a:t>   </a:t>
            </a:r>
            <a:r>
              <a:rPr lang="en-GB" sz="3200" b="1" u="sng" dirty="0">
                <a:solidFill>
                  <a:schemeClr val="bg1"/>
                </a:solidFill>
                <a:latin typeface="Times New Roman" pitchFamily="18" charset="0"/>
                <a:cs typeface="Times New Roman" pitchFamily="18" charset="0"/>
              </a:rPr>
              <a:t>VASUNDHARA- THE GREEN SOCIETY:</a:t>
            </a:r>
            <a:r>
              <a:rPr lang="en-US" sz="3200" u="sng" dirty="0">
                <a:solidFill>
                  <a:schemeClr val="bg1"/>
                </a:solidFill>
                <a:latin typeface="Times New Roman" panose="02020603050405020304" pitchFamily="18" charset="0"/>
                <a:cs typeface="Times New Roman" panose="02020603050405020304" pitchFamily="18" charset="0"/>
              </a:rPr>
              <a:t> </a:t>
            </a:r>
          </a:p>
          <a:p>
            <a:pPr algn="just">
              <a:lnSpc>
                <a:spcPct val="150000"/>
              </a:lnSpc>
              <a:buNone/>
            </a:pPr>
            <a:r>
              <a:rPr lang="en-US" sz="1600" dirty="0">
                <a:solidFill>
                  <a:schemeClr val="bg1"/>
                </a:solidFill>
                <a:latin typeface="Times New Roman" panose="02020603050405020304" pitchFamily="18" charset="0"/>
                <a:cs typeface="Times New Roman" panose="02020603050405020304" pitchFamily="18" charset="0"/>
              </a:rPr>
              <a:t>     Vasundhara-the Green  Society intends to create awareness and increase  the  consciousness &amp; knowledge about the environmental issues. It aims at the creation of  a Green Campus with phased initiatives involving the student community and all the  stake holders making the University the first of its kind in the region to achieve environmental social responsibility. The society has a global vision with a local focus  and collaborates with similar institutions to enhance efficient use of resources &amp;  sustainable development. The society aims to provide training, promote research  development and create awareness on environment &amp; the need for its protection &amp;  conservation through various environmental education programs.</a:t>
            </a:r>
            <a:endParaRPr lang="en-IN" sz="1600" dirty="0">
              <a:solidFill>
                <a:schemeClr val="bg1"/>
              </a:solidFill>
              <a:latin typeface="Times New Roman" panose="02020603050405020304" pitchFamily="18" charset="0"/>
              <a:cs typeface="Times New Roman" panose="02020603050405020304" pitchFamily="18" charset="0"/>
            </a:endParaRPr>
          </a:p>
          <a:p>
            <a:pPr>
              <a:lnSpc>
                <a:spcPct val="120000"/>
              </a:lnSpc>
              <a:buNone/>
            </a:pPr>
            <a:r>
              <a:rPr lang="en-US" sz="1600" dirty="0">
                <a:solidFill>
                  <a:schemeClr val="bg1"/>
                </a:solidFill>
                <a:latin typeface="Times New Roman" panose="02020603050405020304" pitchFamily="18" charset="0"/>
                <a:cs typeface="Times New Roman" panose="02020603050405020304" pitchFamily="18" charset="0"/>
              </a:rPr>
              <a:t> </a:t>
            </a:r>
            <a:endParaRPr lang="en-GB" sz="1600" b="1" dirty="0">
              <a:solidFill>
                <a:schemeClr val="bg1"/>
              </a:solidFill>
              <a:latin typeface="Times New Roman" pitchFamily="18" charset="0"/>
              <a:cs typeface="Times New Roman" pitchFamily="18" charset="0"/>
            </a:endParaRPr>
          </a:p>
          <a:p>
            <a:pPr>
              <a:lnSpc>
                <a:spcPct val="120000"/>
              </a:lnSpc>
              <a:buNone/>
            </a:pPr>
            <a:endParaRPr lang="en-US" sz="1600" b="1" dirty="0">
              <a:solidFill>
                <a:schemeClr val="bg1"/>
              </a:solidFill>
              <a:latin typeface="Times New Roman" pitchFamily="18" charset="0"/>
              <a:cs typeface="Times New Roman" pitchFamily="18" charset="0"/>
            </a:endParaRPr>
          </a:p>
        </p:txBody>
      </p:sp>
      <p:sp>
        <p:nvSpPr>
          <p:cNvPr id="4" name="Title 3"/>
          <p:cNvSpPr>
            <a:spLocks noGrp="1"/>
          </p:cNvSpPr>
          <p:nvPr>
            <p:ph type="title"/>
          </p:nvPr>
        </p:nvSpPr>
        <p:spPr>
          <a:xfrm>
            <a:off x="754221" y="850339"/>
            <a:ext cx="10515600" cy="2331379"/>
          </a:xfrm>
        </p:spPr>
        <p:txBody>
          <a:bodyPr>
            <a:noAutofit/>
          </a:bodyPr>
          <a:lstStyle/>
          <a:p>
            <a:pPr algn="just">
              <a:lnSpc>
                <a:spcPct val="150000"/>
              </a:lnSpc>
            </a:pPr>
            <a:r>
              <a:rPr lang="en-IN" sz="3200" b="1" u="sng" dirty="0" smtClean="0">
                <a:solidFill>
                  <a:schemeClr val="bg1"/>
                </a:solidFill>
                <a:latin typeface="Times New Roman" pitchFamily="18" charset="0"/>
                <a:cs typeface="Times New Roman" pitchFamily="18" charset="0"/>
              </a:rPr>
              <a:t>LAW COLLEGE DEHRADUN:</a:t>
            </a:r>
            <a:br>
              <a:rPr lang="en-IN" sz="3200" b="1" u="sng" dirty="0" smtClean="0">
                <a:solidFill>
                  <a:schemeClr val="bg1"/>
                </a:solidFill>
                <a:latin typeface="Times New Roman" pitchFamily="18" charset="0"/>
                <a:cs typeface="Times New Roman" pitchFamily="18" charset="0"/>
              </a:rPr>
            </a:br>
            <a:r>
              <a:rPr lang="en-US" sz="1600" dirty="0" smtClean="0">
                <a:solidFill>
                  <a:schemeClr val="bg1"/>
                </a:solidFill>
                <a:latin typeface="Times New Roman" pitchFamily="18" charset="0"/>
                <a:cs typeface="Times New Roman" pitchFamily="18" charset="0"/>
              </a:rPr>
              <a:t>Law College Dehradun has splendidly contributed to legal education in the country since its inception and inauguration by His Excellency Shri Surjeet Singh Barnala ,the then Governor of Uttarakhand in 2002. It has set a paradigm for legal education in the nation by offering innovative, research-driven discourses that are aimed at striking a balance between legal theory and practice. With scholarly and experience-rich faculty, the college commands an enviable position of being in the league of top most Law Schools of the country. The college has earned many laurels to its credit; it has pioneered the 5years BA.LL.B. and BBA.LL.B. integrated undergraduate course in the northern region of India, it is the first independent Law College and also the first to introduce one year LL.M. degree course in the state of Uttarakhand.</a:t>
            </a:r>
            <a:endParaRPr lang="en-US" sz="1600" b="1" dirty="0">
              <a:solidFill>
                <a:schemeClr val="bg1"/>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91000"/>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F81A92-2ABA-4A5A-9AC3-B0F40263C402}"/>
              </a:ext>
            </a:extLst>
          </p:cNvPr>
          <p:cNvSpPr>
            <a:spLocks noGrp="1"/>
          </p:cNvSpPr>
          <p:nvPr>
            <p:ph type="title"/>
          </p:nvPr>
        </p:nvSpPr>
        <p:spPr/>
        <p:txBody>
          <a:bodyPr>
            <a:normAutofit/>
          </a:bodyPr>
          <a:lstStyle/>
          <a:p>
            <a:r>
              <a:rPr lang="en-US" sz="3200" b="1" u="sng" dirty="0">
                <a:solidFill>
                  <a:schemeClr val="bg1"/>
                </a:solidFill>
                <a:latin typeface="Times New Roman" panose="02020603050405020304" pitchFamily="18" charset="0"/>
                <a:cs typeface="Times New Roman" panose="02020603050405020304" pitchFamily="18" charset="0"/>
              </a:rPr>
              <a:t>EVENT:-</a:t>
            </a:r>
          </a:p>
        </p:txBody>
      </p:sp>
      <p:sp>
        <p:nvSpPr>
          <p:cNvPr id="3" name="Content Placeholder 2">
            <a:extLst>
              <a:ext uri="{FF2B5EF4-FFF2-40B4-BE49-F238E27FC236}">
                <a16:creationId xmlns:a16="http://schemas.microsoft.com/office/drawing/2014/main" xmlns="" id="{8263020A-8C73-484E-811E-85EF1A38C6F1}"/>
              </a:ext>
            </a:extLst>
          </p:cNvPr>
          <p:cNvSpPr>
            <a:spLocks noGrp="1"/>
          </p:cNvSpPr>
          <p:nvPr>
            <p:ph idx="1"/>
          </p:nvPr>
        </p:nvSpPr>
        <p:spPr/>
        <p:txBody>
          <a:bodyPr>
            <a:normAutofit/>
          </a:bodyPr>
          <a:lstStyle/>
          <a:p>
            <a:pPr marL="0" indent="0" algn="just">
              <a:lnSpc>
                <a:spcPct val="150000"/>
              </a:lnSpc>
              <a:spcBef>
                <a:spcPts val="30"/>
              </a:spcBef>
              <a:buNone/>
            </a:pPr>
            <a:r>
              <a:rPr lang="en-US" sz="2000" b="1" dirty="0">
                <a:solidFill>
                  <a:schemeClr val="bg1"/>
                </a:solidFill>
                <a:effectLst/>
                <a:latin typeface="Times New Roman" panose="02020603050405020304" pitchFamily="18" charset="0"/>
                <a:ea typeface="Times New Roman" panose="02020603050405020304" pitchFamily="18" charset="0"/>
              </a:rPr>
              <a:t>"Envision, you were going about as the Parliament of India for a day. You are given the opportunity  of making any one  Revision to any Environmental law", ‘Vasundhara - The Green Society, Law College Dehradun </a:t>
            </a:r>
            <a:r>
              <a:rPr lang="en-US" sz="2000" dirty="0">
                <a:solidFill>
                  <a:schemeClr val="bg1"/>
                </a:solidFill>
                <a:effectLst/>
                <a:latin typeface="Times New Roman" panose="02020603050405020304" pitchFamily="18" charset="0"/>
                <a:ea typeface="Times New Roman" panose="02020603050405020304" pitchFamily="18" charset="0"/>
              </a:rPr>
              <a:t>faculty of</a:t>
            </a:r>
            <a:r>
              <a:rPr lang="en-US" sz="2000" b="1" dirty="0">
                <a:solidFill>
                  <a:schemeClr val="bg1"/>
                </a:solidFill>
                <a:effectLst/>
                <a:latin typeface="Times New Roman" panose="02020603050405020304" pitchFamily="18" charset="0"/>
                <a:ea typeface="Times New Roman" panose="02020603050405020304" pitchFamily="18" charset="0"/>
              </a:rPr>
              <a:t> Uttaranchal University’, </a:t>
            </a:r>
            <a:r>
              <a:rPr lang="en-US" sz="2000" dirty="0">
                <a:solidFill>
                  <a:schemeClr val="bg1"/>
                </a:solidFill>
                <a:effectLst/>
                <a:latin typeface="Times New Roman" panose="02020603050405020304" pitchFamily="18" charset="0"/>
                <a:ea typeface="Times New Roman" panose="02020603050405020304" pitchFamily="18" charset="0"/>
              </a:rPr>
              <a:t>presents </a:t>
            </a:r>
            <a:r>
              <a:rPr lang="en-US" sz="2000" b="1" dirty="0">
                <a:solidFill>
                  <a:schemeClr val="bg1"/>
                </a:solidFill>
                <a:latin typeface="Times New Roman" panose="02020603050405020304" pitchFamily="18" charset="0"/>
                <a:ea typeface="Times New Roman" panose="02020603050405020304" pitchFamily="18" charset="0"/>
              </a:rPr>
              <a:t>The National </a:t>
            </a:r>
            <a:r>
              <a:rPr lang="en-US" sz="2000" b="1" dirty="0">
                <a:solidFill>
                  <a:schemeClr val="bg1"/>
                </a:solidFill>
                <a:effectLst/>
                <a:latin typeface="Times New Roman" panose="02020603050405020304" pitchFamily="18" charset="0"/>
                <a:ea typeface="Times New Roman" panose="02020603050405020304" pitchFamily="18" charset="0"/>
              </a:rPr>
              <a:t>Amendment Writing Competition</a:t>
            </a:r>
            <a:r>
              <a:rPr lang="en-US" sz="2000" dirty="0" smtClean="0">
                <a:solidFill>
                  <a:schemeClr val="bg1"/>
                </a:solidFill>
                <a:effectLst/>
                <a:latin typeface="Times New Roman" panose="02020603050405020304" pitchFamily="18" charset="0"/>
                <a:ea typeface="Times New Roman" panose="02020603050405020304" pitchFamily="18" charset="0"/>
              </a:rPr>
              <a:t>’.</a:t>
            </a:r>
          </a:p>
          <a:p>
            <a:pPr marL="0" indent="0" algn="just">
              <a:lnSpc>
                <a:spcPct val="150000"/>
              </a:lnSpc>
              <a:spcBef>
                <a:spcPts val="30"/>
              </a:spcBef>
              <a:buNone/>
            </a:pPr>
            <a:endParaRPr lang="en-IN" sz="2000" dirty="0">
              <a:solidFill>
                <a:schemeClr val="bg1"/>
              </a:solidFill>
              <a:effectLst/>
              <a:latin typeface="Times New Roman" panose="02020603050405020304" pitchFamily="18" charset="0"/>
              <a:ea typeface="Times New Roman" panose="02020603050405020304" pitchFamily="18" charset="0"/>
            </a:endParaRPr>
          </a:p>
          <a:p>
            <a:pPr marL="0" indent="0" algn="just">
              <a:lnSpc>
                <a:spcPct val="150000"/>
              </a:lnSpc>
              <a:spcBef>
                <a:spcPts val="30"/>
              </a:spcBef>
              <a:buNone/>
            </a:pPr>
            <a:r>
              <a:rPr lang="en-US" sz="2000" dirty="0">
                <a:solidFill>
                  <a:schemeClr val="bg1"/>
                </a:solidFill>
                <a:effectLst/>
                <a:latin typeface="Times New Roman" panose="02020603050405020304" pitchFamily="18" charset="0"/>
                <a:ea typeface="Times New Roman" panose="02020603050405020304" pitchFamily="18" charset="0"/>
              </a:rPr>
              <a:t>Words are the most significant creation of humanity. While most words have a direct significance, there are words which are shorthand for ideas. We utilize these significant word-ideas frequently yet daintily. Amendment competition   is the way toward adjusting or correcting a law or record by parliamentary or protected methodology, rights that were concealed by correction of any law.</a:t>
            </a:r>
            <a:endParaRPr lang="en-US" sz="3200" dirty="0">
              <a:solidFill>
                <a:schemeClr val="bg1"/>
              </a:solidFill>
            </a:endParaRPr>
          </a:p>
        </p:txBody>
      </p:sp>
    </p:spTree>
    <p:extLst>
      <p:ext uri="{BB962C8B-B14F-4D97-AF65-F5344CB8AC3E}">
        <p14:creationId xmlns:p14="http://schemas.microsoft.com/office/powerpoint/2010/main" xmlns="" val="354071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91000"/>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BE08B5-28BB-4C7B-89EC-EC3D51CB82CF}"/>
              </a:ext>
            </a:extLst>
          </p:cNvPr>
          <p:cNvSpPr>
            <a:spLocks noGrp="1"/>
          </p:cNvSpPr>
          <p:nvPr>
            <p:ph type="title"/>
          </p:nvPr>
        </p:nvSpPr>
        <p:spPr>
          <a:xfrm>
            <a:off x="469106" y="142876"/>
            <a:ext cx="9646444" cy="1657350"/>
          </a:xfrm>
        </p:spPr>
        <p:txBody>
          <a:bodyPr>
            <a:normAutofit/>
          </a:bodyPr>
          <a:lstStyle/>
          <a:p>
            <a:r>
              <a:rPr lang="en-US" sz="3200" b="1" u="sng" dirty="0">
                <a:solidFill>
                  <a:schemeClr val="bg1"/>
                </a:solidFill>
                <a:latin typeface="Times New Roman" panose="02020603050405020304" pitchFamily="18" charset="0"/>
                <a:cs typeface="Times New Roman" panose="02020603050405020304" pitchFamily="18" charset="0"/>
              </a:rPr>
              <a:t>STEPS</a:t>
            </a:r>
            <a:r>
              <a:rPr lang="en-US" sz="2000" b="1" u="sng" dirty="0">
                <a:solidFill>
                  <a:schemeClr val="bg1"/>
                </a:solidFill>
                <a:latin typeface="Times New Roman" panose="02020603050405020304" pitchFamily="18" charset="0"/>
                <a:cs typeface="Times New Roman" panose="02020603050405020304" pitchFamily="18" charset="0"/>
              </a:rPr>
              <a:t> </a:t>
            </a:r>
            <a:r>
              <a:rPr lang="en-US" sz="2000" b="1" u="sng" dirty="0" smtClean="0">
                <a:solidFill>
                  <a:schemeClr val="bg1"/>
                </a:solidFill>
                <a:latin typeface="Times New Roman" panose="02020603050405020304" pitchFamily="18" charset="0"/>
                <a:cs typeface="Times New Roman" panose="02020603050405020304" pitchFamily="18" charset="0"/>
              </a:rPr>
              <a:t> </a:t>
            </a:r>
            <a:r>
              <a:rPr lang="en-US" sz="3200" b="1" u="sng" dirty="0" smtClean="0">
                <a:solidFill>
                  <a:schemeClr val="bg1"/>
                </a:solidFill>
                <a:latin typeface="Times New Roman" panose="02020603050405020304" pitchFamily="18" charset="0"/>
                <a:cs typeface="Times New Roman" panose="02020603050405020304" pitchFamily="18" charset="0"/>
              </a:rPr>
              <a:t>INVOLVED</a:t>
            </a:r>
            <a:r>
              <a:rPr lang="en-US" sz="3200" b="1" dirty="0">
                <a:solidFill>
                  <a:schemeClr val="bg1"/>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xmlns="" id="{869F47B6-AD59-44A5-83C1-1749BD9BACA5}"/>
              </a:ext>
            </a:extLst>
          </p:cNvPr>
          <p:cNvSpPr>
            <a:spLocks noGrp="1"/>
          </p:cNvSpPr>
          <p:nvPr>
            <p:ph idx="1"/>
          </p:nvPr>
        </p:nvSpPr>
        <p:spPr>
          <a:xfrm>
            <a:off x="345281" y="1690688"/>
            <a:ext cx="11008519" cy="4351338"/>
          </a:xfrm>
        </p:spPr>
        <p:txBody>
          <a:bodyPr>
            <a:normAutofit/>
          </a:bodyPr>
          <a:lstStyle/>
          <a:p>
            <a:pPr marL="0" indent="0" algn="just">
              <a:buNone/>
            </a:pPr>
            <a:r>
              <a:rPr lang="en-US" sz="2000" dirty="0" smtClean="0">
                <a:solidFill>
                  <a:schemeClr val="bg1"/>
                </a:solidFill>
                <a:latin typeface="Times New Roman" panose="02020603050405020304" pitchFamily="18" charset="0"/>
                <a:cs typeface="Times New Roman" panose="02020603050405020304" pitchFamily="18" charset="0"/>
              </a:rPr>
              <a:t>   The </a:t>
            </a:r>
            <a:r>
              <a:rPr lang="en-US" sz="2000" dirty="0">
                <a:solidFill>
                  <a:schemeClr val="bg1"/>
                </a:solidFill>
                <a:latin typeface="Times New Roman" panose="02020603050405020304" pitchFamily="18" charset="0"/>
                <a:cs typeface="Times New Roman" panose="02020603050405020304" pitchFamily="18" charset="0"/>
              </a:rPr>
              <a:t>National Amendment Writing Competition Includes the following steps:-</a:t>
            </a:r>
          </a:p>
          <a:p>
            <a:pPr marL="0" indent="0" algn="just">
              <a:buNone/>
            </a:pPr>
            <a:endParaRPr lang="en-US" sz="2000" dirty="0">
              <a:solidFill>
                <a:schemeClr val="bg1"/>
              </a:solidFill>
              <a:latin typeface="Times New Roman" panose="02020603050405020304" pitchFamily="18" charset="0"/>
              <a:cs typeface="Times New Roman" panose="02020603050405020304" pitchFamily="18" charset="0"/>
            </a:endParaRPr>
          </a:p>
          <a:p>
            <a:pPr algn="just"/>
            <a:r>
              <a:rPr lang="en-US" sz="2000" b="1" u="sng" dirty="0">
                <a:solidFill>
                  <a:schemeClr val="bg1"/>
                </a:solidFill>
                <a:latin typeface="Times New Roman" panose="02020603050405020304" pitchFamily="18" charset="0"/>
                <a:cs typeface="Times New Roman" panose="02020603050405020304" pitchFamily="18" charset="0"/>
              </a:rPr>
              <a:t>REGISTRATION</a:t>
            </a:r>
            <a:r>
              <a:rPr lang="en-US" sz="2000" dirty="0">
                <a:solidFill>
                  <a:schemeClr val="bg1"/>
                </a:solidFill>
                <a:latin typeface="Times New Roman" panose="02020603050405020304" pitchFamily="18" charset="0"/>
                <a:cs typeface="Times New Roman" panose="02020603050405020304" pitchFamily="18" charset="0"/>
              </a:rPr>
              <a:t>:- The prospective participants would have to register themselves by using </a:t>
            </a:r>
            <a:r>
              <a:rPr lang="en-US" sz="2000" dirty="0" smtClean="0">
                <a:solidFill>
                  <a:schemeClr val="bg1"/>
                </a:solidFill>
                <a:latin typeface="Times New Roman" panose="02020603050405020304" pitchFamily="18" charset="0"/>
                <a:cs typeface="Times New Roman" panose="02020603050405020304" pitchFamily="18" charset="0"/>
              </a:rPr>
              <a:t>the link:  </a:t>
            </a:r>
            <a:r>
              <a:rPr lang="en-US" sz="2000" dirty="0" smtClean="0">
                <a:solidFill>
                  <a:schemeClr val="bg1"/>
                </a:solidFill>
                <a:latin typeface="Times New Roman" panose="02020603050405020304" pitchFamily="18" charset="0"/>
                <a:cs typeface="Times New Roman" panose="02020603050405020304" pitchFamily="18" charset="0"/>
                <a:hlinkClick r:id="rId3"/>
              </a:rPr>
              <a:t>https</a:t>
            </a:r>
            <a:r>
              <a:rPr lang="en-US" sz="2000" dirty="0">
                <a:solidFill>
                  <a:schemeClr val="bg1"/>
                </a:solidFill>
                <a:latin typeface="Times New Roman" panose="02020603050405020304" pitchFamily="18" charset="0"/>
                <a:cs typeface="Times New Roman" panose="02020603050405020304" pitchFamily="18" charset="0"/>
                <a:hlinkClick r:id="rId3"/>
              </a:rPr>
              <a:t>://forms.gle/uJMqh67t54fBaL9MA</a:t>
            </a:r>
            <a:r>
              <a:rPr lang="en-US" sz="2000" dirty="0">
                <a:solidFill>
                  <a:schemeClr val="bg1"/>
                </a:solidFill>
                <a:latin typeface="Times New Roman" panose="02020603050405020304" pitchFamily="18" charset="0"/>
                <a:cs typeface="Times New Roman" panose="02020603050405020304" pitchFamily="18" charset="0"/>
              </a:rPr>
              <a:t/>
            </a:r>
            <a:br>
              <a:rPr lang="en-US" sz="2000" dirty="0">
                <a:solidFill>
                  <a:schemeClr val="bg1"/>
                </a:solidFill>
                <a:latin typeface="Times New Roman" panose="02020603050405020304" pitchFamily="18" charset="0"/>
                <a:cs typeface="Times New Roman" panose="02020603050405020304" pitchFamily="18" charset="0"/>
              </a:rPr>
            </a:br>
            <a:endParaRPr lang="en-US" sz="2000" dirty="0">
              <a:solidFill>
                <a:schemeClr val="bg1"/>
              </a:solidFill>
              <a:latin typeface="Times New Roman" panose="02020603050405020304" pitchFamily="18" charset="0"/>
              <a:cs typeface="Times New Roman" panose="02020603050405020304" pitchFamily="18" charset="0"/>
            </a:endParaRPr>
          </a:p>
          <a:p>
            <a:pPr marL="0" indent="0" algn="just">
              <a:buNone/>
            </a:pPr>
            <a:r>
              <a:rPr lang="en-US" sz="2000" dirty="0">
                <a:solidFill>
                  <a:schemeClr val="bg1"/>
                </a:solidFill>
                <a:latin typeface="Times New Roman" panose="02020603050405020304" pitchFamily="18" charset="0"/>
                <a:cs typeface="Times New Roman" panose="02020603050405020304" pitchFamily="18" charset="0"/>
              </a:rPr>
              <a:t>    The link requires </a:t>
            </a:r>
            <a:r>
              <a:rPr lang="en-US" sz="2000" dirty="0" smtClean="0">
                <a:solidFill>
                  <a:schemeClr val="bg1"/>
                </a:solidFill>
                <a:latin typeface="Times New Roman" panose="02020603050405020304" pitchFamily="18" charset="0"/>
                <a:cs typeface="Times New Roman" panose="02020603050405020304" pitchFamily="18" charset="0"/>
              </a:rPr>
              <a:t>filling </a:t>
            </a:r>
            <a:r>
              <a:rPr lang="en-US" sz="2000" dirty="0">
                <a:solidFill>
                  <a:schemeClr val="bg1"/>
                </a:solidFill>
                <a:latin typeface="Times New Roman" panose="02020603050405020304" pitchFamily="18" charset="0"/>
                <a:cs typeface="Times New Roman" panose="02020603050405020304" pitchFamily="18" charset="0"/>
              </a:rPr>
              <a:t>of a google form with the respective details of the prospective applicant. </a:t>
            </a:r>
          </a:p>
          <a:p>
            <a:pPr marL="0" indent="0" algn="just">
              <a:buNone/>
            </a:pPr>
            <a:endParaRPr lang="en-US" sz="2000" dirty="0">
              <a:solidFill>
                <a:schemeClr val="bg1"/>
              </a:solidFill>
              <a:latin typeface="Times New Roman" panose="02020603050405020304" pitchFamily="18" charset="0"/>
              <a:cs typeface="Times New Roman" panose="02020603050405020304" pitchFamily="18" charset="0"/>
            </a:endParaRPr>
          </a:p>
          <a:p>
            <a:pPr algn="just"/>
            <a:r>
              <a:rPr lang="en-US" sz="2000" dirty="0">
                <a:solidFill>
                  <a:schemeClr val="bg1"/>
                </a:solidFill>
                <a:latin typeface="Times New Roman" panose="02020603050405020304" pitchFamily="18" charset="0"/>
                <a:cs typeface="Times New Roman" panose="02020603050405020304" pitchFamily="18" charset="0"/>
              </a:rPr>
              <a:t> </a:t>
            </a:r>
            <a:r>
              <a:rPr lang="en-US" sz="2000" b="1" u="sng" dirty="0">
                <a:solidFill>
                  <a:schemeClr val="bg1"/>
                </a:solidFill>
                <a:latin typeface="Times New Roman" panose="02020603050405020304" pitchFamily="18" charset="0"/>
                <a:cs typeface="Times New Roman" panose="02020603050405020304" pitchFamily="18" charset="0"/>
              </a:rPr>
              <a:t>FEES</a:t>
            </a:r>
            <a:r>
              <a:rPr lang="en-US" sz="2000" dirty="0">
                <a:solidFill>
                  <a:schemeClr val="bg1"/>
                </a:solidFill>
                <a:latin typeface="Times New Roman" panose="02020603050405020304" pitchFamily="18" charset="0"/>
                <a:cs typeface="Times New Roman" panose="02020603050405020304" pitchFamily="18" charset="0"/>
              </a:rPr>
              <a:t>:- The Registration fees for the competition is </a:t>
            </a:r>
            <a:r>
              <a:rPr lang="en-US" sz="2000" b="1" dirty="0">
                <a:solidFill>
                  <a:schemeClr val="bg1"/>
                </a:solidFill>
                <a:latin typeface="Times New Roman" panose="02020603050405020304" pitchFamily="18" charset="0"/>
                <a:cs typeface="Times New Roman" panose="02020603050405020304" pitchFamily="18" charset="0"/>
              </a:rPr>
              <a:t>INR 50</a:t>
            </a:r>
            <a:r>
              <a:rPr lang="en-US" sz="2000" dirty="0">
                <a:solidFill>
                  <a:schemeClr val="bg1"/>
                </a:solidFill>
                <a:latin typeface="Times New Roman" panose="02020603050405020304" pitchFamily="18" charset="0"/>
                <a:cs typeface="Times New Roman" panose="02020603050405020304" pitchFamily="18" charset="0"/>
              </a:rPr>
              <a:t>.</a:t>
            </a:r>
          </a:p>
          <a:p>
            <a:pPr algn="just"/>
            <a:endParaRPr lang="en-US" sz="2000" dirty="0">
              <a:solidFill>
                <a:schemeClr val="bg1"/>
              </a:solidFill>
              <a:latin typeface="Times New Roman" panose="02020603050405020304" pitchFamily="18" charset="0"/>
              <a:cs typeface="Times New Roman" panose="02020603050405020304" pitchFamily="18" charset="0"/>
            </a:endParaRPr>
          </a:p>
          <a:p>
            <a:pPr algn="just"/>
            <a:r>
              <a:rPr lang="en-US" sz="2000" b="1" u="sng" dirty="0">
                <a:solidFill>
                  <a:schemeClr val="bg1"/>
                </a:solidFill>
                <a:latin typeface="Times New Roman" panose="02020603050405020304" pitchFamily="18" charset="0"/>
                <a:cs typeface="Times New Roman" panose="02020603050405020304" pitchFamily="18" charset="0"/>
              </a:rPr>
              <a:t>CERTIFICATION AND REWARD</a:t>
            </a:r>
            <a:r>
              <a:rPr lang="en-US" sz="2000" dirty="0">
                <a:solidFill>
                  <a:schemeClr val="bg1"/>
                </a:solidFill>
                <a:latin typeface="Times New Roman" panose="02020603050405020304" pitchFamily="18" charset="0"/>
                <a:cs typeface="Times New Roman" panose="02020603050405020304" pitchFamily="18" charset="0"/>
              </a:rPr>
              <a:t>:- After the successful submission of the Document , all the participants would be awarded ‘</a:t>
            </a:r>
            <a:r>
              <a:rPr lang="en-US" sz="2000" b="1" dirty="0">
                <a:solidFill>
                  <a:schemeClr val="bg1"/>
                </a:solidFill>
                <a:latin typeface="Times New Roman" panose="02020603050405020304" pitchFamily="18" charset="0"/>
                <a:cs typeface="Times New Roman" panose="02020603050405020304" pitchFamily="18" charset="0"/>
              </a:rPr>
              <a:t>Certificate of Participation</a:t>
            </a:r>
            <a:r>
              <a:rPr lang="en-US" sz="2000" dirty="0">
                <a:solidFill>
                  <a:schemeClr val="bg1"/>
                </a:solidFill>
                <a:latin typeface="Times New Roman" panose="02020603050405020304" pitchFamily="18" charset="0"/>
                <a:cs typeface="Times New Roman" panose="02020603050405020304" pitchFamily="18" charset="0"/>
              </a:rPr>
              <a:t>’, the winner would be awarded </a:t>
            </a:r>
            <a:r>
              <a:rPr lang="en-US" sz="2000" b="1" dirty="0">
                <a:solidFill>
                  <a:schemeClr val="bg1"/>
                </a:solidFill>
                <a:latin typeface="Times New Roman" panose="02020603050405020304" pitchFamily="18" charset="0"/>
                <a:cs typeface="Times New Roman" panose="02020603050405020304" pitchFamily="18" charset="0"/>
              </a:rPr>
              <a:t>INR 500 </a:t>
            </a:r>
            <a:r>
              <a:rPr lang="en-US" sz="2000" dirty="0">
                <a:solidFill>
                  <a:schemeClr val="bg1"/>
                </a:solidFill>
                <a:latin typeface="Times New Roman" panose="02020603050405020304" pitchFamily="18" charset="0"/>
                <a:cs typeface="Times New Roman" panose="02020603050405020304" pitchFamily="18" charset="0"/>
              </a:rPr>
              <a:t>and  a ‘</a:t>
            </a:r>
            <a:r>
              <a:rPr lang="en-US" sz="2000" b="1" dirty="0">
                <a:solidFill>
                  <a:schemeClr val="bg1"/>
                </a:solidFill>
                <a:latin typeface="Times New Roman" panose="02020603050405020304" pitchFamily="18" charset="0"/>
                <a:cs typeface="Times New Roman" panose="02020603050405020304" pitchFamily="18" charset="0"/>
              </a:rPr>
              <a:t>Certificate of Merit</a:t>
            </a:r>
            <a:r>
              <a:rPr lang="en-US" sz="2000" dirty="0">
                <a:solidFill>
                  <a:schemeClr val="bg1"/>
                </a:solidFill>
                <a:latin typeface="Times New Roman" panose="02020603050405020304" pitchFamily="18" charset="0"/>
                <a:cs typeface="Times New Roman" panose="02020603050405020304" pitchFamily="18" charset="0"/>
              </a:rPr>
              <a:t>’. </a:t>
            </a:r>
          </a:p>
          <a:p>
            <a:pPr marL="0" indent="0" algn="just">
              <a:buNone/>
            </a:pPr>
            <a:endParaRPr lang="en-US" sz="2000" dirty="0">
              <a:solidFill>
                <a:schemeClr val="bg1"/>
              </a:solidFill>
              <a:latin typeface="Times New Roman" panose="02020603050405020304" pitchFamily="18" charset="0"/>
              <a:cs typeface="Times New Roman" panose="02020603050405020304" pitchFamily="18" charset="0"/>
            </a:endParaRPr>
          </a:p>
          <a:p>
            <a:pPr marL="0" indent="0" algn="just">
              <a:buNone/>
            </a:pPr>
            <a:endParaRPr lang="en-US"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299435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91000"/>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96C071-8209-47BC-9E66-487932CD5A00}"/>
              </a:ext>
            </a:extLst>
          </p:cNvPr>
          <p:cNvSpPr>
            <a:spLocks noGrp="1"/>
          </p:cNvSpPr>
          <p:nvPr>
            <p:ph type="title"/>
          </p:nvPr>
        </p:nvSpPr>
        <p:spPr>
          <a:xfrm>
            <a:off x="428626" y="-3833812"/>
            <a:ext cx="10544175" cy="10096500"/>
          </a:xfrm>
        </p:spPr>
        <p:txBody>
          <a:bodyPr>
            <a:normAutofit/>
          </a:bodyPr>
          <a:lstStyle/>
          <a:p>
            <a:r>
              <a:rPr lang="en-US" sz="3200" b="1" u="sng" dirty="0" smtClean="0">
                <a:solidFill>
                  <a:schemeClr val="bg1"/>
                </a:solidFill>
                <a:latin typeface="Times New Roman" panose="02020603050405020304" pitchFamily="18" charset="0"/>
                <a:cs typeface="Times New Roman" panose="02020603050405020304" pitchFamily="18" charset="0"/>
              </a:rPr>
              <a:t>  RULES </a:t>
            </a:r>
            <a:r>
              <a:rPr lang="en-US" sz="3200" b="1" u="sng" dirty="0">
                <a:solidFill>
                  <a:schemeClr val="bg1"/>
                </a:solidFill>
                <a:latin typeface="Times New Roman" panose="02020603050405020304" pitchFamily="18" charset="0"/>
                <a:cs typeface="Times New Roman" panose="02020603050405020304" pitchFamily="18" charset="0"/>
              </a:rPr>
              <a:t>OF THE COMPETITION</a:t>
            </a:r>
            <a:r>
              <a:rPr lang="en-US" sz="3200" b="1" dirty="0" smtClean="0">
                <a:solidFill>
                  <a:schemeClr val="bg1"/>
                </a:solidFill>
                <a:latin typeface="Times New Roman" panose="02020603050405020304" pitchFamily="18" charset="0"/>
                <a:cs typeface="Times New Roman" panose="02020603050405020304" pitchFamily="18" charset="0"/>
              </a:rPr>
              <a:t>: </a:t>
            </a:r>
            <a:endParaRPr lang="en-US" sz="3200" b="1"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E91EABAA-F0E5-4EA2-9EB9-15200B368398}"/>
              </a:ext>
            </a:extLst>
          </p:cNvPr>
          <p:cNvSpPr>
            <a:spLocks noGrp="1"/>
          </p:cNvSpPr>
          <p:nvPr>
            <p:ph idx="1"/>
          </p:nvPr>
        </p:nvSpPr>
        <p:spPr>
          <a:xfrm>
            <a:off x="914400" y="1660922"/>
            <a:ext cx="10504885" cy="4786516"/>
          </a:xfrm>
        </p:spPr>
        <p:txBody>
          <a:bodyPr>
            <a:normAutofit fontScale="25000" lnSpcReduction="20000"/>
          </a:bodyPr>
          <a:lstStyle/>
          <a:p>
            <a:pPr marL="0" indent="0">
              <a:buNone/>
            </a:pPr>
            <a:r>
              <a:rPr lang="en-US" sz="9600" dirty="0">
                <a:solidFill>
                  <a:schemeClr val="bg1"/>
                </a:solidFill>
                <a:latin typeface="Times New Roman" panose="02020603050405020304" pitchFamily="18" charset="0"/>
                <a:cs typeface="Times New Roman" panose="02020603050405020304" pitchFamily="18" charset="0"/>
              </a:rPr>
              <a:t>Following rules are to be followed during the competition, violation of which would result in disqualification of the participant:- </a:t>
            </a:r>
          </a:p>
          <a:p>
            <a:pPr marL="0" indent="0">
              <a:buNone/>
            </a:pPr>
            <a:r>
              <a:rPr lang="en-US" sz="2400" dirty="0">
                <a:solidFill>
                  <a:schemeClr val="bg1"/>
                </a:solidFill>
                <a:latin typeface="Times New Roman" panose="02020603050405020304" pitchFamily="18" charset="0"/>
                <a:cs typeface="Times New Roman" panose="02020603050405020304" pitchFamily="18" charset="0"/>
              </a:rPr>
              <a:t>• </a:t>
            </a:r>
            <a:r>
              <a:rPr lang="en-US" sz="8000" dirty="0">
                <a:solidFill>
                  <a:schemeClr val="bg1"/>
                </a:solidFill>
                <a:latin typeface="Times New Roman" panose="02020603050405020304" pitchFamily="18" charset="0"/>
                <a:cs typeface="Times New Roman" panose="02020603050405020304" pitchFamily="18" charset="0"/>
              </a:rPr>
              <a:t>The word limit shall be 500 – 800 words. 
• Language should be in English </a:t>
            </a:r>
            <a:r>
              <a:rPr lang="en-US" sz="8000" dirty="0" smtClean="0">
                <a:solidFill>
                  <a:schemeClr val="bg1"/>
                </a:solidFill>
                <a:latin typeface="Times New Roman" panose="02020603050405020304" pitchFamily="18" charset="0"/>
                <a:cs typeface="Times New Roman" panose="02020603050405020304" pitchFamily="18" charset="0"/>
              </a:rPr>
              <a:t> only</a:t>
            </a:r>
            <a:r>
              <a:rPr lang="en-US" sz="8000" dirty="0">
                <a:solidFill>
                  <a:schemeClr val="bg1"/>
                </a:solidFill>
                <a:latin typeface="Times New Roman" panose="02020603050405020304" pitchFamily="18" charset="0"/>
                <a:cs typeface="Times New Roman" panose="02020603050405020304" pitchFamily="18" charset="0"/>
              </a:rPr>
              <a:t>.
• </a:t>
            </a:r>
            <a:r>
              <a:rPr lang="en-US" sz="8000" dirty="0" smtClean="0">
                <a:solidFill>
                  <a:schemeClr val="bg1"/>
                </a:solidFill>
                <a:latin typeface="Times New Roman" panose="02020603050405020304" pitchFamily="18" charset="0"/>
                <a:cs typeface="Times New Roman" panose="02020603050405020304" pitchFamily="18" charset="0"/>
              </a:rPr>
              <a:t>Plagiarism level </a:t>
            </a:r>
            <a:r>
              <a:rPr lang="en-US" sz="8000" dirty="0">
                <a:solidFill>
                  <a:schemeClr val="bg1"/>
                </a:solidFill>
                <a:latin typeface="Times New Roman" panose="02020603050405020304" pitchFamily="18" charset="0"/>
                <a:cs typeface="Times New Roman" panose="02020603050405020304" pitchFamily="18" charset="0"/>
              </a:rPr>
              <a:t>SHOULD NOT EXCEED 15%.
• Co-authorship is allowed up to 2 people.
• The certificates for participation or merit shall be provided only after the successful submission.  
• The body of the email during submission should contain the following :</a:t>
            </a:r>
          </a:p>
          <a:p>
            <a:pPr marL="0" indent="0">
              <a:buNone/>
            </a:pPr>
            <a:r>
              <a:rPr lang="en-US" sz="8000" dirty="0">
                <a:solidFill>
                  <a:schemeClr val="bg1"/>
                </a:solidFill>
                <a:latin typeface="Times New Roman" panose="02020603050405020304" pitchFamily="18" charset="0"/>
                <a:cs typeface="Times New Roman" panose="02020603050405020304" pitchFamily="18" charset="0"/>
              </a:rPr>
              <a:t>       a)  Salutation.</a:t>
            </a:r>
          </a:p>
          <a:p>
            <a:pPr marL="0" indent="0">
              <a:buNone/>
            </a:pPr>
            <a:r>
              <a:rPr lang="en-US" sz="8000" dirty="0">
                <a:solidFill>
                  <a:schemeClr val="bg1"/>
                </a:solidFill>
                <a:latin typeface="Times New Roman" panose="02020603050405020304" pitchFamily="18" charset="0"/>
                <a:cs typeface="Times New Roman" panose="02020603050405020304" pitchFamily="18" charset="0"/>
              </a:rPr>
              <a:t>       b)  Topic of the amendment.</a:t>
            </a:r>
          </a:p>
          <a:p>
            <a:pPr marL="0" indent="0">
              <a:buNone/>
            </a:pPr>
            <a:r>
              <a:rPr lang="en-US" sz="8000" dirty="0">
                <a:solidFill>
                  <a:schemeClr val="bg1"/>
                </a:solidFill>
                <a:latin typeface="Times New Roman" panose="02020603050405020304" pitchFamily="18" charset="0"/>
                <a:cs typeface="Times New Roman" panose="02020603050405020304" pitchFamily="18" charset="0"/>
              </a:rPr>
              <a:t>       c)  Name of the author.
       d)  Qualification of author along with dauthor.
       e)  Contact number and Email ID of author.
       f)   Declaration has to be signed and attached along with article.</a:t>
            </a:r>
          </a:p>
          <a:p>
            <a:pPr marL="0" indent="0">
              <a:buNone/>
            </a:pPr>
            <a:r>
              <a:rPr lang="en-US" sz="2400" dirty="0">
                <a:solidFill>
                  <a:schemeClr val="bg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xmlns="" val="1231572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91000"/>
            <a:lum/>
          </a:blip>
          <a:srcRect/>
          <a:stretch>
            <a:fillRect t="-9000" b="-9000"/>
          </a:stretch>
        </a:blipFill>
        <a:effectLst/>
      </p:bgPr>
    </p:bg>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xmlns="" id="{06E8583F-70CE-8B42-90B1-B8E311FE2E6A}"/>
              </a:ext>
            </a:extLst>
          </p:cNvPr>
          <p:cNvSpPr>
            <a:spLocks noGrp="1"/>
          </p:cNvSpPr>
          <p:nvPr>
            <p:ph idx="1"/>
          </p:nvPr>
        </p:nvSpPr>
        <p:spPr>
          <a:xfrm>
            <a:off x="838200" y="333375"/>
            <a:ext cx="10515600" cy="5843588"/>
          </a:xfrm>
        </p:spPr>
        <p:txBody>
          <a:bodyPr/>
          <a:lstStyle/>
          <a:p>
            <a:pPr marL="0" indent="0">
              <a:buNone/>
            </a:pPr>
            <a:endParaRPr lang="en-US" dirty="0"/>
          </a:p>
          <a:p>
            <a:r>
              <a:rPr lang="en-US" sz="2000" dirty="0">
                <a:solidFill>
                  <a:schemeClr val="bg1"/>
                </a:solidFill>
                <a:latin typeface="Times New Roman" panose="02020603050405020304" pitchFamily="18" charset="0"/>
                <a:cs typeface="Times New Roman" panose="02020603050405020304" pitchFamily="18" charset="0"/>
              </a:rPr>
              <a:t>No </a:t>
            </a:r>
            <a:r>
              <a:rPr lang="en-US" sz="2000" dirty="0" smtClean="0">
                <a:solidFill>
                  <a:schemeClr val="bg1"/>
                </a:solidFill>
                <a:latin typeface="Times New Roman" panose="02020603050405020304" pitchFamily="18" charset="0"/>
                <a:cs typeface="Times New Roman" panose="02020603050405020304" pitchFamily="18" charset="0"/>
              </a:rPr>
              <a:t>participant shall </a:t>
            </a:r>
            <a:r>
              <a:rPr lang="en-US" sz="2000" dirty="0">
                <a:solidFill>
                  <a:schemeClr val="bg1"/>
                </a:solidFill>
                <a:latin typeface="Times New Roman" panose="02020603050405020304" pitchFamily="18" charset="0"/>
                <a:cs typeface="Times New Roman" panose="02020603050405020304" pitchFamily="18" charset="0"/>
              </a:rPr>
              <a:t>be allowed to make than one submission.</a:t>
            </a:r>
          </a:p>
          <a:p>
            <a:r>
              <a:rPr lang="en-US" sz="2000" dirty="0">
                <a:solidFill>
                  <a:schemeClr val="bg1"/>
                </a:solidFill>
                <a:latin typeface="Times New Roman" panose="02020603050405020304" pitchFamily="18" charset="0"/>
                <a:cs typeface="Times New Roman" panose="02020603050405020304" pitchFamily="18" charset="0"/>
              </a:rPr>
              <a:t>Submission should be made only in ‘doc or .docx’ format.</a:t>
            </a:r>
          </a:p>
          <a:p>
            <a:pPr marL="0" indent="0">
              <a:buNone/>
            </a:pPr>
            <a:endParaRPr lang="en-US" sz="2000" dirty="0">
              <a:solidFill>
                <a:schemeClr val="bg1"/>
              </a:solidFill>
              <a:latin typeface="Times New Roman" panose="02020603050405020304" pitchFamily="18" charset="0"/>
              <a:cs typeface="Times New Roman" panose="02020603050405020304" pitchFamily="18" charset="0"/>
            </a:endParaRPr>
          </a:p>
          <a:p>
            <a:pPr marL="0" indent="0">
              <a:buNone/>
            </a:pPr>
            <a:r>
              <a:rPr lang="en-US" sz="2400" b="1" u="sng" dirty="0">
                <a:solidFill>
                  <a:schemeClr val="bg1"/>
                </a:solidFill>
                <a:latin typeface="Times New Roman" panose="02020603050405020304" pitchFamily="18" charset="0"/>
                <a:cs typeface="Times New Roman" panose="02020603050405020304" pitchFamily="18" charset="0"/>
              </a:rPr>
              <a:t>IMPORTANT DATES</a:t>
            </a:r>
            <a:r>
              <a:rPr lang="en-US" sz="2000" b="1" dirty="0" smtClean="0">
                <a:solidFill>
                  <a:schemeClr val="bg1"/>
                </a:solidFill>
                <a:latin typeface="Times New Roman" panose="02020603050405020304" pitchFamily="18" charset="0"/>
                <a:cs typeface="Times New Roman" panose="02020603050405020304" pitchFamily="18" charset="0"/>
              </a:rPr>
              <a:t>: </a:t>
            </a:r>
            <a:r>
              <a:rPr lang="en-US" sz="2400" b="1" dirty="0" smtClean="0">
                <a:solidFill>
                  <a:schemeClr val="bg1"/>
                </a:solidFill>
                <a:latin typeface="Times New Roman" panose="02020603050405020304" pitchFamily="18" charset="0"/>
                <a:cs typeface="Times New Roman" panose="02020603050405020304" pitchFamily="18" charset="0"/>
              </a:rPr>
              <a:t>(</a:t>
            </a:r>
            <a:r>
              <a:rPr lang="en-US" sz="2400" b="1" dirty="0">
                <a:solidFill>
                  <a:schemeClr val="bg1"/>
                </a:solidFill>
                <a:latin typeface="Times New Roman" panose="02020603050405020304" pitchFamily="18" charset="0"/>
                <a:cs typeface="Times New Roman" panose="02020603050405020304" pitchFamily="18" charset="0"/>
              </a:rPr>
              <a:t>TENTATIVE)</a:t>
            </a:r>
          </a:p>
          <a:p>
            <a:pPr marL="0" indent="0">
              <a:buNone/>
            </a:pPr>
            <a:endParaRPr lang="en-US" sz="20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xmlns="" id="{43A8CBB3-C4ED-6A48-932F-0E7610B9595F}"/>
              </a:ext>
            </a:extLst>
          </p:cNvPr>
          <p:cNvSpPr txBox="1"/>
          <p:nvPr/>
        </p:nvSpPr>
        <p:spPr>
          <a:xfrm>
            <a:off x="3048000" y="3244334"/>
            <a:ext cx="6096000" cy="369332"/>
          </a:xfrm>
          <a:prstGeom prst="rect">
            <a:avLst/>
          </a:prstGeom>
          <a:noFill/>
        </p:spPr>
        <p:txBody>
          <a:bodyPr wrap="square">
            <a:spAutoFit/>
          </a:bodyPr>
          <a:lstStyle/>
          <a:p>
            <a:pPr fontAlgn="t"/>
            <a:endParaRPr lang="en-US" dirty="0">
              <a:latin typeface="Arial" panose="020B0604020202020204" pitchFamily="34" charset="0"/>
            </a:endParaRPr>
          </a:p>
        </p:txBody>
      </p:sp>
      <p:sp>
        <p:nvSpPr>
          <p:cNvPr id="19" name="TextBox 18">
            <a:extLst>
              <a:ext uri="{FF2B5EF4-FFF2-40B4-BE49-F238E27FC236}">
                <a16:creationId xmlns:a16="http://schemas.microsoft.com/office/drawing/2014/main" xmlns="" id="{5728EDB3-3F91-8C41-A69D-54950AEF6D12}"/>
              </a:ext>
            </a:extLst>
          </p:cNvPr>
          <p:cNvSpPr txBox="1"/>
          <p:nvPr/>
        </p:nvSpPr>
        <p:spPr>
          <a:xfrm>
            <a:off x="3048000" y="3244334"/>
            <a:ext cx="6096000" cy="369332"/>
          </a:xfrm>
          <a:prstGeom prst="rect">
            <a:avLst/>
          </a:prstGeom>
          <a:noFill/>
        </p:spPr>
        <p:txBody>
          <a:bodyPr wrap="square">
            <a:spAutoFit/>
          </a:bodyPr>
          <a:lstStyle/>
          <a:p>
            <a:pPr fontAlgn="t"/>
            <a:endParaRPr lang="en-US" dirty="0">
              <a:latin typeface="Arial" panose="020B0604020202020204" pitchFamily="34" charset="0"/>
            </a:endParaRPr>
          </a:p>
        </p:txBody>
      </p:sp>
      <p:sp>
        <p:nvSpPr>
          <p:cNvPr id="21" name="TextBox 20">
            <a:extLst>
              <a:ext uri="{FF2B5EF4-FFF2-40B4-BE49-F238E27FC236}">
                <a16:creationId xmlns:a16="http://schemas.microsoft.com/office/drawing/2014/main" xmlns="" id="{4EF088E5-0DA0-5049-B2B6-0085FFF1BC65}"/>
              </a:ext>
            </a:extLst>
          </p:cNvPr>
          <p:cNvSpPr txBox="1"/>
          <p:nvPr/>
        </p:nvSpPr>
        <p:spPr>
          <a:xfrm>
            <a:off x="3048000" y="3244334"/>
            <a:ext cx="6096000" cy="369332"/>
          </a:xfrm>
          <a:prstGeom prst="rect">
            <a:avLst/>
          </a:prstGeom>
          <a:noFill/>
        </p:spPr>
        <p:txBody>
          <a:bodyPr wrap="square">
            <a:spAutoFit/>
          </a:bodyPr>
          <a:lstStyle/>
          <a:p>
            <a:pPr fontAlgn="t"/>
            <a:endParaRPr lang="en-US" dirty="0">
              <a:latin typeface="Arial" panose="020B0604020202020204" pitchFamily="34" charset="0"/>
            </a:endParaRPr>
          </a:p>
        </p:txBody>
      </p:sp>
      <p:sp>
        <p:nvSpPr>
          <p:cNvPr id="23" name="TextBox 22">
            <a:extLst>
              <a:ext uri="{FF2B5EF4-FFF2-40B4-BE49-F238E27FC236}">
                <a16:creationId xmlns:a16="http://schemas.microsoft.com/office/drawing/2014/main" xmlns="" id="{F839292E-7EB2-9647-8D92-4F32F21E3B03}"/>
              </a:ext>
            </a:extLst>
          </p:cNvPr>
          <p:cNvSpPr txBox="1"/>
          <p:nvPr/>
        </p:nvSpPr>
        <p:spPr>
          <a:xfrm>
            <a:off x="3048000" y="3244334"/>
            <a:ext cx="6096000" cy="369332"/>
          </a:xfrm>
          <a:prstGeom prst="rect">
            <a:avLst/>
          </a:prstGeom>
          <a:noFill/>
        </p:spPr>
        <p:txBody>
          <a:bodyPr wrap="square">
            <a:spAutoFit/>
          </a:bodyPr>
          <a:lstStyle/>
          <a:p>
            <a:pPr fontAlgn="t"/>
            <a:endParaRPr lang="en-US" dirty="0">
              <a:latin typeface="Arial" panose="020B0604020202020204" pitchFamily="34" charset="0"/>
            </a:endParaRPr>
          </a:p>
        </p:txBody>
      </p:sp>
      <p:sp>
        <p:nvSpPr>
          <p:cNvPr id="25" name="TextBox 24">
            <a:extLst>
              <a:ext uri="{FF2B5EF4-FFF2-40B4-BE49-F238E27FC236}">
                <a16:creationId xmlns:a16="http://schemas.microsoft.com/office/drawing/2014/main" xmlns="" id="{49A15DC9-D740-884F-8924-B1E44627491F}"/>
              </a:ext>
            </a:extLst>
          </p:cNvPr>
          <p:cNvSpPr txBox="1"/>
          <p:nvPr/>
        </p:nvSpPr>
        <p:spPr>
          <a:xfrm>
            <a:off x="3048000" y="3244334"/>
            <a:ext cx="6096000" cy="369332"/>
          </a:xfrm>
          <a:prstGeom prst="rect">
            <a:avLst/>
          </a:prstGeom>
          <a:noFill/>
        </p:spPr>
        <p:txBody>
          <a:bodyPr wrap="square">
            <a:spAutoFit/>
          </a:bodyPr>
          <a:lstStyle/>
          <a:p>
            <a:pPr fontAlgn="t"/>
            <a:endParaRPr lang="en-US" dirty="0">
              <a:latin typeface="Arial" panose="020B0604020202020204" pitchFamily="34" charset="0"/>
            </a:endParaRPr>
          </a:p>
        </p:txBody>
      </p:sp>
      <p:sp>
        <p:nvSpPr>
          <p:cNvPr id="22" name="TextBox 21">
            <a:extLst>
              <a:ext uri="{FF2B5EF4-FFF2-40B4-BE49-F238E27FC236}">
                <a16:creationId xmlns:a16="http://schemas.microsoft.com/office/drawing/2014/main" xmlns="" id="{DFA8AC18-D4E9-C943-AB9E-69D7CBD6DA99}"/>
              </a:ext>
            </a:extLst>
          </p:cNvPr>
          <p:cNvSpPr txBox="1"/>
          <p:nvPr/>
        </p:nvSpPr>
        <p:spPr>
          <a:xfrm>
            <a:off x="3048000" y="3244334"/>
            <a:ext cx="6096000" cy="369332"/>
          </a:xfrm>
          <a:prstGeom prst="rect">
            <a:avLst/>
          </a:prstGeom>
          <a:noFill/>
        </p:spPr>
        <p:txBody>
          <a:bodyPr wrap="square">
            <a:spAutoFit/>
          </a:bodyPr>
          <a:lstStyle/>
          <a:p>
            <a:pPr fontAlgn="t"/>
            <a:endParaRPr lang="en-US" dirty="0">
              <a:latin typeface="Arial" panose="020B0604020202020204" pitchFamily="34" charset="0"/>
            </a:endParaRPr>
          </a:p>
        </p:txBody>
      </p:sp>
      <p:sp>
        <p:nvSpPr>
          <p:cNvPr id="24" name="TextBox 23">
            <a:extLst>
              <a:ext uri="{FF2B5EF4-FFF2-40B4-BE49-F238E27FC236}">
                <a16:creationId xmlns:a16="http://schemas.microsoft.com/office/drawing/2014/main" xmlns="" id="{04C66196-272E-924B-BB7D-7C6F8E8FE21D}"/>
              </a:ext>
            </a:extLst>
          </p:cNvPr>
          <p:cNvSpPr txBox="1"/>
          <p:nvPr/>
        </p:nvSpPr>
        <p:spPr>
          <a:xfrm>
            <a:off x="3048000" y="3244334"/>
            <a:ext cx="6096000" cy="369332"/>
          </a:xfrm>
          <a:prstGeom prst="rect">
            <a:avLst/>
          </a:prstGeom>
          <a:noFill/>
        </p:spPr>
        <p:txBody>
          <a:bodyPr wrap="square">
            <a:spAutoFit/>
          </a:bodyPr>
          <a:lstStyle/>
          <a:p>
            <a:pPr fontAlgn="t"/>
            <a:endParaRPr lang="en-US" dirty="0">
              <a:latin typeface="Arial" panose="020B0604020202020204" pitchFamily="34" charset="0"/>
            </a:endParaRPr>
          </a:p>
        </p:txBody>
      </p:sp>
      <p:sp>
        <p:nvSpPr>
          <p:cNvPr id="14" name="TextBox 13">
            <a:extLst>
              <a:ext uri="{FF2B5EF4-FFF2-40B4-BE49-F238E27FC236}">
                <a16:creationId xmlns:a16="http://schemas.microsoft.com/office/drawing/2014/main" xmlns="" id="{ED339080-7D89-0A4F-9269-3FE09915D04C}"/>
              </a:ext>
            </a:extLst>
          </p:cNvPr>
          <p:cNvSpPr txBox="1"/>
          <p:nvPr/>
        </p:nvSpPr>
        <p:spPr>
          <a:xfrm>
            <a:off x="3047701" y="3244933"/>
            <a:ext cx="6095400" cy="369332"/>
          </a:xfrm>
          <a:prstGeom prst="rect">
            <a:avLst/>
          </a:prstGeom>
          <a:noFill/>
        </p:spPr>
        <p:txBody>
          <a:bodyPr wrap="square">
            <a:spAutoFit/>
          </a:bodyPr>
          <a:lstStyle/>
          <a:p>
            <a:pPr fontAlgn="t"/>
            <a:endParaRPr lang="en-US" dirty="0">
              <a:latin typeface="Arial" panose="020B0604020202020204" pitchFamily="34" charset="0"/>
            </a:endParaRPr>
          </a:p>
        </p:txBody>
      </p:sp>
      <p:sp>
        <p:nvSpPr>
          <p:cNvPr id="20" name="TextBox 19">
            <a:extLst>
              <a:ext uri="{FF2B5EF4-FFF2-40B4-BE49-F238E27FC236}">
                <a16:creationId xmlns:a16="http://schemas.microsoft.com/office/drawing/2014/main" xmlns="" id="{EE6A3A2F-DDB9-D041-BBC4-C5B1C5AE39B5}"/>
              </a:ext>
            </a:extLst>
          </p:cNvPr>
          <p:cNvSpPr txBox="1"/>
          <p:nvPr/>
        </p:nvSpPr>
        <p:spPr>
          <a:xfrm>
            <a:off x="3048000" y="3244334"/>
            <a:ext cx="6096000" cy="369332"/>
          </a:xfrm>
          <a:prstGeom prst="rect">
            <a:avLst/>
          </a:prstGeom>
          <a:noFill/>
        </p:spPr>
        <p:txBody>
          <a:bodyPr wrap="square">
            <a:spAutoFit/>
          </a:bodyPr>
          <a:lstStyle/>
          <a:p>
            <a:pPr fontAlgn="t"/>
            <a:endParaRPr lang="en-US" dirty="0">
              <a:latin typeface="Arial" panose="020B0604020202020204" pitchFamily="34" charset="0"/>
            </a:endParaRPr>
          </a:p>
        </p:txBody>
      </p:sp>
      <p:graphicFrame>
        <p:nvGraphicFramePr>
          <p:cNvPr id="2" name="Table 2">
            <a:extLst>
              <a:ext uri="{FF2B5EF4-FFF2-40B4-BE49-F238E27FC236}">
                <a16:creationId xmlns:a16="http://schemas.microsoft.com/office/drawing/2014/main" xmlns="" id="{37634EEB-5A33-455B-9EF2-CDF24ED7F0A1}"/>
              </a:ext>
            </a:extLst>
          </p:cNvPr>
          <p:cNvGraphicFramePr>
            <a:graphicFrameLocks noGrp="1"/>
          </p:cNvGraphicFramePr>
          <p:nvPr>
            <p:extLst>
              <p:ext uri="{D42A27DB-BD31-4B8C-83A1-F6EECF244321}">
                <p14:modId xmlns:p14="http://schemas.microsoft.com/office/powerpoint/2010/main" xmlns="" val="1325601022"/>
              </p:ext>
            </p:extLst>
          </p:nvPr>
        </p:nvGraphicFramePr>
        <p:xfrm>
          <a:off x="1002222" y="2892093"/>
          <a:ext cx="7047074" cy="2336729"/>
        </p:xfrm>
        <a:graphic>
          <a:graphicData uri="http://schemas.openxmlformats.org/drawingml/2006/table">
            <a:tbl>
              <a:tblPr firstRow="1" bandRow="1">
                <a:effectLst>
                  <a:outerShdw blurRad="50800" dist="38100" dir="2700000" algn="tl" rotWithShape="0">
                    <a:prstClr val="black">
                      <a:alpha val="40000"/>
                    </a:prstClr>
                  </a:outerShdw>
                </a:effectLst>
                <a:tableStyleId>{0505E3EF-67EA-436B-97B2-0124C06EBD24}</a:tableStyleId>
              </a:tblPr>
              <a:tblGrid>
                <a:gridCol w="3523537">
                  <a:extLst>
                    <a:ext uri="{9D8B030D-6E8A-4147-A177-3AD203B41FA5}">
                      <a16:colId xmlns:a16="http://schemas.microsoft.com/office/drawing/2014/main" xmlns="" val="932295610"/>
                    </a:ext>
                  </a:extLst>
                </a:gridCol>
                <a:gridCol w="3523537">
                  <a:extLst>
                    <a:ext uri="{9D8B030D-6E8A-4147-A177-3AD203B41FA5}">
                      <a16:colId xmlns:a16="http://schemas.microsoft.com/office/drawing/2014/main" xmlns="" val="1054908482"/>
                    </a:ext>
                  </a:extLst>
                </a:gridCol>
              </a:tblGrid>
              <a:tr h="647003">
                <a:tc>
                  <a:txBody>
                    <a:bodyPr/>
                    <a:lstStyle/>
                    <a:p>
                      <a:r>
                        <a:rPr lang="en-US" b="0" dirty="0">
                          <a:solidFill>
                            <a:schemeClr val="bg1"/>
                          </a:solidFill>
                          <a:latin typeface="Times New Roman" panose="02020603050405020304" pitchFamily="18" charset="0"/>
                          <a:cs typeface="Times New Roman" panose="02020603050405020304" pitchFamily="18" charset="0"/>
                        </a:rPr>
                        <a:t>REGISTRATION </a:t>
                      </a:r>
                      <a:r>
                        <a:rPr lang="en-US" sz="1800" b="0" dirty="0">
                          <a:solidFill>
                            <a:schemeClr val="bg1"/>
                          </a:solidFill>
                          <a:latin typeface="Times New Roman" panose="02020603050405020304" pitchFamily="18" charset="0"/>
                          <a:cs typeface="Times New Roman" panose="02020603050405020304" pitchFamily="18" charset="0"/>
                        </a:rPr>
                        <a:t>STARTS</a:t>
                      </a:r>
                      <a:endParaRPr lang="en-IN" sz="1800" b="0" dirty="0">
                        <a:solidFill>
                          <a:schemeClr val="bg1"/>
                        </a:solidFill>
                        <a:latin typeface="Times New Roman" panose="02020603050405020304" pitchFamily="18" charset="0"/>
                        <a:cs typeface="Times New Roman" panose="02020603050405020304" pitchFamily="18" charset="0"/>
                      </a:endParaRPr>
                    </a:p>
                  </a:txBody>
                  <a:tcPr>
                    <a:noFill/>
                  </a:tcPr>
                </a:tc>
                <a:tc>
                  <a:txBody>
                    <a:bodyPr/>
                    <a:lstStyle/>
                    <a:p>
                      <a:r>
                        <a:rPr lang="en-US" b="0" dirty="0">
                          <a:solidFill>
                            <a:schemeClr val="bg1"/>
                          </a:solidFill>
                          <a:latin typeface="Times New Roman" panose="02020603050405020304" pitchFamily="18" charset="0"/>
                          <a:cs typeface="Times New Roman" panose="02020603050405020304" pitchFamily="18" charset="0"/>
                        </a:rPr>
                        <a:t>4</a:t>
                      </a:r>
                      <a:r>
                        <a:rPr lang="en-US" b="0" baseline="30000" dirty="0">
                          <a:solidFill>
                            <a:schemeClr val="bg1"/>
                          </a:solidFill>
                          <a:latin typeface="Times New Roman" panose="02020603050405020304" pitchFamily="18" charset="0"/>
                          <a:cs typeface="Times New Roman" panose="02020603050405020304" pitchFamily="18" charset="0"/>
                        </a:rPr>
                        <a:t>th</a:t>
                      </a:r>
                      <a:r>
                        <a:rPr lang="en-US" b="0" dirty="0">
                          <a:solidFill>
                            <a:schemeClr val="bg1"/>
                          </a:solidFill>
                          <a:latin typeface="Times New Roman" panose="02020603050405020304" pitchFamily="18" charset="0"/>
                          <a:cs typeface="Times New Roman" panose="02020603050405020304" pitchFamily="18" charset="0"/>
                        </a:rPr>
                        <a:t> January, 2021</a:t>
                      </a:r>
                      <a:endParaRPr lang="en-IN" b="0" dirty="0">
                        <a:solidFill>
                          <a:schemeClr val="bg1"/>
                        </a:solidFill>
                        <a:latin typeface="Times New Roman" panose="02020603050405020304" pitchFamily="18" charset="0"/>
                        <a:cs typeface="Times New Roman" panose="02020603050405020304" pitchFamily="18" charset="0"/>
                      </a:endParaRPr>
                    </a:p>
                  </a:txBody>
                  <a:tcPr>
                    <a:noFill/>
                  </a:tcPr>
                </a:tc>
                <a:extLst>
                  <a:ext uri="{0D108BD9-81ED-4DB2-BD59-A6C34878D82A}">
                    <a16:rowId xmlns:a16="http://schemas.microsoft.com/office/drawing/2014/main" xmlns="" val="2268771159"/>
                  </a:ext>
                </a:extLst>
              </a:tr>
              <a:tr h="840498">
                <a:tc>
                  <a:txBody>
                    <a:bodyPr/>
                    <a:lstStyle/>
                    <a:p>
                      <a:r>
                        <a:rPr lang="en-US" b="0" dirty="0">
                          <a:solidFill>
                            <a:schemeClr val="bg1"/>
                          </a:solidFill>
                          <a:latin typeface="Times New Roman" panose="02020603050405020304" pitchFamily="18" charset="0"/>
                          <a:cs typeface="Times New Roman" panose="02020603050405020304" pitchFamily="18" charset="0"/>
                        </a:rPr>
                        <a:t>REGISTRATION ENDS &amp; LAST DATE OF SUBMISSION</a:t>
                      </a:r>
                      <a:endParaRPr lang="en-IN" b="0" dirty="0">
                        <a:solidFill>
                          <a:schemeClr val="bg1"/>
                        </a:solidFill>
                        <a:latin typeface="Times New Roman" panose="02020603050405020304" pitchFamily="18" charset="0"/>
                        <a:cs typeface="Times New Roman" panose="02020603050405020304" pitchFamily="18" charset="0"/>
                      </a:endParaRPr>
                    </a:p>
                  </a:txBody>
                  <a:tcPr>
                    <a:noFill/>
                  </a:tcPr>
                </a:tc>
                <a:tc>
                  <a:txBody>
                    <a:bodyPr/>
                    <a:lstStyle/>
                    <a:p>
                      <a:r>
                        <a:rPr lang="en-US" b="0" dirty="0">
                          <a:solidFill>
                            <a:schemeClr val="bg1"/>
                          </a:solidFill>
                          <a:latin typeface="Times New Roman" panose="02020603050405020304" pitchFamily="18" charset="0"/>
                          <a:cs typeface="Times New Roman" panose="02020603050405020304" pitchFamily="18" charset="0"/>
                        </a:rPr>
                        <a:t>26</a:t>
                      </a:r>
                      <a:r>
                        <a:rPr lang="en-US" b="0" baseline="30000" dirty="0">
                          <a:solidFill>
                            <a:schemeClr val="bg1"/>
                          </a:solidFill>
                          <a:latin typeface="Times New Roman" panose="02020603050405020304" pitchFamily="18" charset="0"/>
                          <a:cs typeface="Times New Roman" panose="02020603050405020304" pitchFamily="18" charset="0"/>
                        </a:rPr>
                        <a:t>th</a:t>
                      </a:r>
                      <a:r>
                        <a:rPr lang="en-US" b="0" dirty="0">
                          <a:solidFill>
                            <a:schemeClr val="bg1"/>
                          </a:solidFill>
                          <a:latin typeface="Times New Roman" panose="02020603050405020304" pitchFamily="18" charset="0"/>
                          <a:cs typeface="Times New Roman" panose="02020603050405020304" pitchFamily="18" charset="0"/>
                        </a:rPr>
                        <a:t> January, 2021</a:t>
                      </a:r>
                      <a:endParaRPr lang="en-IN" b="0" dirty="0">
                        <a:solidFill>
                          <a:schemeClr val="bg1"/>
                        </a:solidFill>
                        <a:latin typeface="Times New Roman" panose="02020603050405020304" pitchFamily="18" charset="0"/>
                        <a:cs typeface="Times New Roman" panose="02020603050405020304" pitchFamily="18" charset="0"/>
                      </a:endParaRPr>
                    </a:p>
                  </a:txBody>
                  <a:tcPr>
                    <a:noFill/>
                  </a:tcPr>
                </a:tc>
                <a:extLst>
                  <a:ext uri="{0D108BD9-81ED-4DB2-BD59-A6C34878D82A}">
                    <a16:rowId xmlns:a16="http://schemas.microsoft.com/office/drawing/2014/main" xmlns="" val="780865440"/>
                  </a:ext>
                </a:extLst>
              </a:tr>
              <a:tr h="849228">
                <a:tc>
                  <a:txBody>
                    <a:bodyPr/>
                    <a:lstStyle/>
                    <a:p>
                      <a:r>
                        <a:rPr lang="en-US" b="0" dirty="0">
                          <a:solidFill>
                            <a:schemeClr val="bg1"/>
                          </a:solidFill>
                          <a:latin typeface="Times New Roman" panose="02020603050405020304" pitchFamily="18" charset="0"/>
                          <a:cs typeface="Times New Roman" panose="02020603050405020304" pitchFamily="18" charset="0"/>
                        </a:rPr>
                        <a:t>DECLARATION OF RESULTS</a:t>
                      </a:r>
                      <a:endParaRPr lang="en-IN" b="0" dirty="0">
                        <a:solidFill>
                          <a:schemeClr val="bg1"/>
                        </a:solidFill>
                        <a:latin typeface="Times New Roman" panose="02020603050405020304" pitchFamily="18" charset="0"/>
                        <a:cs typeface="Times New Roman" panose="02020603050405020304" pitchFamily="18" charset="0"/>
                      </a:endParaRPr>
                    </a:p>
                  </a:txBody>
                  <a:tcPr>
                    <a:noFill/>
                  </a:tcPr>
                </a:tc>
                <a:tc>
                  <a:txBody>
                    <a:bodyPr/>
                    <a:lstStyle/>
                    <a:p>
                      <a:r>
                        <a:rPr lang="en-US" b="0" dirty="0">
                          <a:solidFill>
                            <a:schemeClr val="bg1"/>
                          </a:solidFill>
                          <a:latin typeface="Times New Roman" panose="02020603050405020304" pitchFamily="18" charset="0"/>
                          <a:cs typeface="Times New Roman" panose="02020603050405020304" pitchFamily="18" charset="0"/>
                        </a:rPr>
                        <a:t>By the end of February, 2021</a:t>
                      </a:r>
                      <a:endParaRPr lang="en-IN" b="0" dirty="0">
                        <a:solidFill>
                          <a:schemeClr val="bg1"/>
                        </a:solidFill>
                        <a:latin typeface="Times New Roman" panose="02020603050405020304" pitchFamily="18" charset="0"/>
                        <a:cs typeface="Times New Roman" panose="02020603050405020304" pitchFamily="18" charset="0"/>
                      </a:endParaRPr>
                    </a:p>
                  </a:txBody>
                  <a:tcPr>
                    <a:noFill/>
                  </a:tcPr>
                </a:tc>
                <a:extLst>
                  <a:ext uri="{0D108BD9-81ED-4DB2-BD59-A6C34878D82A}">
                    <a16:rowId xmlns:a16="http://schemas.microsoft.com/office/drawing/2014/main" xmlns="" val="874480501"/>
                  </a:ext>
                </a:extLst>
              </a:tr>
            </a:tbl>
          </a:graphicData>
        </a:graphic>
      </p:graphicFrame>
    </p:spTree>
    <p:extLst>
      <p:ext uri="{BB962C8B-B14F-4D97-AF65-F5344CB8AC3E}">
        <p14:creationId xmlns:p14="http://schemas.microsoft.com/office/powerpoint/2010/main" xmlns="" val="821682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91000"/>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BFCCD4-9D3D-4EBB-A03E-5577DD518BA8}"/>
              </a:ext>
            </a:extLst>
          </p:cNvPr>
          <p:cNvSpPr>
            <a:spLocks noGrp="1"/>
          </p:cNvSpPr>
          <p:nvPr>
            <p:ph type="title"/>
          </p:nvPr>
        </p:nvSpPr>
        <p:spPr/>
        <p:txBody>
          <a:bodyPr>
            <a:normAutofit/>
          </a:bodyPr>
          <a:lstStyle/>
          <a:p>
            <a:r>
              <a:rPr lang="en-US" sz="3200" b="1" u="sng" dirty="0">
                <a:solidFill>
                  <a:schemeClr val="bg1"/>
                </a:solidFill>
                <a:latin typeface="Times New Roman" panose="02020603050405020304" pitchFamily="18" charset="0"/>
                <a:cs typeface="Times New Roman" panose="02020603050405020304" pitchFamily="18" charset="0"/>
              </a:rPr>
              <a:t>RESULTS</a:t>
            </a:r>
            <a:r>
              <a:rPr lang="en-US" sz="3200" b="1" dirty="0" smtClean="0">
                <a:solidFill>
                  <a:schemeClr val="bg1"/>
                </a:solidFill>
                <a:latin typeface="Times New Roman" panose="02020603050405020304" pitchFamily="18" charset="0"/>
                <a:cs typeface="Times New Roman" panose="02020603050405020304" pitchFamily="18" charset="0"/>
              </a:rPr>
              <a:t>:</a:t>
            </a:r>
            <a:endParaRPr lang="en-US" sz="3200" b="1"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E2396D6B-3DFF-4484-8A44-9765152B6A5F}"/>
              </a:ext>
            </a:extLst>
          </p:cNvPr>
          <p:cNvSpPr>
            <a:spLocks noGrp="1"/>
          </p:cNvSpPr>
          <p:nvPr>
            <p:ph idx="1"/>
          </p:nvPr>
        </p:nvSpPr>
        <p:spPr/>
        <p:txBody>
          <a:bodyPr>
            <a:normAutofit/>
          </a:bodyPr>
          <a:lstStyle/>
          <a:p>
            <a:pPr marL="0" indent="0">
              <a:buNone/>
            </a:pPr>
            <a:r>
              <a:rPr lang="en-US" sz="2400" dirty="0">
                <a:solidFill>
                  <a:schemeClr val="bg1"/>
                </a:solidFill>
                <a:latin typeface="Times New Roman" panose="02020603050405020304" pitchFamily="18" charset="0"/>
                <a:cs typeface="Times New Roman" panose="02020603050405020304" pitchFamily="18" charset="0"/>
              </a:rPr>
              <a:t>The Results would be declared before 28</a:t>
            </a:r>
            <a:r>
              <a:rPr lang="en-US" sz="2400" baseline="30000" dirty="0">
                <a:solidFill>
                  <a:schemeClr val="bg1"/>
                </a:solidFill>
                <a:latin typeface="Times New Roman" panose="02020603050405020304" pitchFamily="18" charset="0"/>
                <a:cs typeface="Times New Roman" panose="02020603050405020304" pitchFamily="18" charset="0"/>
              </a:rPr>
              <a:t>th</a:t>
            </a:r>
            <a:r>
              <a:rPr lang="en-US" sz="2400" dirty="0">
                <a:solidFill>
                  <a:schemeClr val="bg1"/>
                </a:solidFill>
                <a:latin typeface="Times New Roman" panose="02020603050405020304" pitchFamily="18" charset="0"/>
                <a:cs typeface="Times New Roman" panose="02020603050405020304" pitchFamily="18" charset="0"/>
              </a:rPr>
              <a:t> February, 2021(tentative) on the Social Media Platforms of the Society.</a:t>
            </a: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r>
              <a:rPr lang="en-US" sz="2400" dirty="0" smtClean="0">
                <a:solidFill>
                  <a:schemeClr val="bg1"/>
                </a:solidFill>
                <a:latin typeface="Times New Roman" panose="02020603050405020304" pitchFamily="18" charset="0"/>
                <a:cs typeface="Times New Roman" panose="02020603050405020304" pitchFamily="18" charset="0"/>
              </a:rPr>
              <a:t>Instagram:</a:t>
            </a: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r>
              <a:rPr lang="en-US" sz="2400" dirty="0">
                <a:solidFill>
                  <a:schemeClr val="bg1"/>
                </a:solidFill>
                <a:latin typeface="Times New Roman" panose="02020603050405020304" pitchFamily="18" charset="0"/>
                <a:cs typeface="Times New Roman" panose="02020603050405020304" pitchFamily="18" charset="0"/>
              </a:rPr>
              <a:t>   </a:t>
            </a:r>
            <a:r>
              <a:rPr lang="en-US" sz="2400" dirty="0">
                <a:solidFill>
                  <a:schemeClr val="bg1"/>
                </a:solidFill>
                <a:latin typeface="Times New Roman" panose="02020603050405020304" pitchFamily="18" charset="0"/>
                <a:cs typeface="Times New Roman" panose="02020603050405020304" pitchFamily="18" charset="0"/>
                <a:hlinkClick r:id="rId3"/>
              </a:rPr>
              <a:t>https://instagram.com/lcdvtgs?igshid=vxdq1u6sginb</a:t>
            </a:r>
            <a:endParaRPr lang="en-US" sz="2400" dirty="0">
              <a:solidFill>
                <a:schemeClr val="bg1"/>
              </a:solidFill>
              <a:latin typeface="Times New Roman" panose="02020603050405020304" pitchFamily="18" charset="0"/>
              <a:cs typeface="Times New Roman" panose="02020603050405020304" pitchFamily="18" charset="0"/>
            </a:endParaRPr>
          </a:p>
          <a:p>
            <a:r>
              <a:rPr lang="en-US" sz="2400" dirty="0" err="1" smtClean="0">
                <a:solidFill>
                  <a:schemeClr val="bg1"/>
                </a:solidFill>
                <a:latin typeface="Times New Roman" panose="02020603050405020304" pitchFamily="18" charset="0"/>
                <a:cs typeface="Times New Roman" panose="02020603050405020304" pitchFamily="18" charset="0"/>
              </a:rPr>
              <a:t>Facebook</a:t>
            </a:r>
            <a:r>
              <a:rPr lang="en-US" sz="2400" dirty="0" smtClean="0">
                <a:solidFill>
                  <a:schemeClr val="bg1"/>
                </a:solidFill>
                <a:latin typeface="Times New Roman" panose="02020603050405020304" pitchFamily="18" charset="0"/>
                <a:cs typeface="Times New Roman" panose="02020603050405020304" pitchFamily="18" charset="0"/>
              </a:rPr>
              <a:t>:</a:t>
            </a: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r>
              <a:rPr lang="en-US" sz="2400" dirty="0">
                <a:solidFill>
                  <a:schemeClr val="bg1"/>
                </a:solidFill>
                <a:latin typeface="Times New Roman" panose="02020603050405020304" pitchFamily="18" charset="0"/>
                <a:cs typeface="Times New Roman" panose="02020603050405020304" pitchFamily="18" charset="0"/>
              </a:rPr>
              <a:t>   </a:t>
            </a:r>
            <a:r>
              <a:rPr lang="en-US" sz="2400" dirty="0">
                <a:solidFill>
                  <a:schemeClr val="bg1"/>
                </a:solidFill>
                <a:latin typeface="Times New Roman" panose="02020603050405020304" pitchFamily="18" charset="0"/>
                <a:cs typeface="Times New Roman" panose="02020603050405020304" pitchFamily="18" charset="0"/>
                <a:hlinkClick r:id="rId4"/>
              </a:rPr>
              <a:t>https://www.facebook.com/LcdVtgs/</a:t>
            </a: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427027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TotalTime>
  <Words>873</Words>
  <Application>Microsoft Office PowerPoint</Application>
  <PresentationFormat>Custom</PresentationFormat>
  <Paragraphs>89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LAW COLLEGE DEHRADUN faculty of UTTARANCHAL UNIVERSITY under the aegis of VASUNDHARA – THE GREEN SOCIETY presents </vt:lpstr>
      <vt:lpstr>TABLE OF CONTENTS</vt:lpstr>
      <vt:lpstr>ORGANISERS: UTTARANCHAL UNIVERSITY</vt:lpstr>
      <vt:lpstr>LAW COLLEGE DEHRADUN: Law College Dehradun has splendidly contributed to legal education in the country since its inception and inauguration by His Excellency Shri Surjeet Singh Barnala ,the then Governor of Uttarakhand in 2002. It has set a paradigm for legal education in the nation by offering innovative, research-driven discourses that are aimed at striking a balance between legal theory and practice. With scholarly and experience-rich faculty, the college commands an enviable position of being in the league of top most Law Schools of the country. The college has earned many laurels to its credit; it has pioneered the 5years BA.LL.B. and BBA.LL.B. integrated undergraduate course in the northern region of India, it is the first independent Law College and also the first to introduce one year LL.M. degree course in the state of Uttarakhand.</vt:lpstr>
      <vt:lpstr>EVENT:-</vt:lpstr>
      <vt:lpstr>STEPS  INVOLVED:</vt:lpstr>
      <vt:lpstr>  RULES OF THE COMPETITION: </vt:lpstr>
      <vt:lpstr>Slide 8</vt:lpstr>
      <vt:lpstr>RESULTS:</vt:lpstr>
      <vt:lpstr>PAYMENT  DETAILS:</vt:lpstr>
      <vt:lpstr>ORGANISING TEAM:</vt:lpstr>
      <vt:lpstr>THANK YOU Stay Safe, Stay Healthy  For any query or details, write us at:  LCDVTGS@UTTARANCHALUNIVERSITY.AC.IN   We promise to respond you within 24 hours.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 COLLEGE DEHRADUN faculty of UTTARANCHAL UNIVERSITY under the aegis of VASUNDHARA – THE GREEN SOCIETY presents</dc:title>
  <dc:creator>Ayushi Agrawal</dc:creator>
  <cp:lastModifiedBy>Ayushi Agrawal</cp:lastModifiedBy>
  <cp:revision>5</cp:revision>
  <dcterms:created xsi:type="dcterms:W3CDTF">2013-07-15T20:26:40Z</dcterms:created>
  <dcterms:modified xsi:type="dcterms:W3CDTF">2021-01-19T14:25:32Z</dcterms:modified>
</cp:coreProperties>
</file>